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3"/>
  </p:handoutMasterIdLst>
  <p:sldIdLst>
    <p:sldId id="2241" r:id="rId3"/>
    <p:sldId id="267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95" r:id="rId20"/>
    <p:sldId id="341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2249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2250" r:id="rId54"/>
    <p:sldId id="327" r:id="rId55"/>
    <p:sldId id="328" r:id="rId56"/>
    <p:sldId id="339" r:id="rId57"/>
    <p:sldId id="2247" r:id="rId58"/>
    <p:sldId id="2248" r:id="rId59"/>
    <p:sldId id="293" r:id="rId60"/>
    <p:sldId id="294" r:id="rId61"/>
    <p:sldId id="340" r:id="rId62"/>
  </p:sldIdLst>
  <p:sldSz cx="9144000" cy="5715000" type="screen16x10"/>
  <p:notesSz cx="6858000" cy="9144000"/>
  <p:custDataLst>
    <p:tags r:id="rId6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11" userDrawn="1">
          <p15:clr>
            <a:srgbClr val="A4A3A4"/>
          </p15:clr>
        </p15:guide>
        <p15:guide id="3" pos="2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6F6F6"/>
    <a:srgbClr val="0066B8"/>
    <a:srgbClr val="BD374B"/>
    <a:srgbClr val="BE374B"/>
    <a:srgbClr val="EACBA3"/>
    <a:srgbClr val="E2EAF7"/>
    <a:srgbClr val="FF5F00"/>
    <a:srgbClr val="FF7E79"/>
    <a:srgbClr val="F6F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9" autoAdjust="0"/>
    <p:restoredTop sz="88687" autoAdjust="0"/>
  </p:normalViewPr>
  <p:slideViewPr>
    <p:cSldViewPr showGuides="1">
      <p:cViewPr varScale="1">
        <p:scale>
          <a:sx n="137" d="100"/>
          <a:sy n="137" d="100"/>
        </p:scale>
        <p:origin x="208" y="664"/>
      </p:cViewPr>
      <p:guideLst>
        <p:guide orient="horz" pos="711"/>
        <p:guide pos="295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7" Type="http://schemas.openxmlformats.org/officeDocument/2006/relationships/tags" Target="tags/tag1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handoutMaster" Target="handoutMasters/handoutMaster1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aseline="0" dirty="0"/>
              <a:t>Credits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to</a:t>
            </a:r>
            <a:r>
              <a:rPr kumimoji="1" lang="zh-CN" altLang="en-US" baseline="0" dirty="0"/>
              <a:t> </a:t>
            </a:r>
            <a:r>
              <a:rPr lang="en-US" altLang="zh-CN" dirty="0">
                <a:solidFill>
                  <a:srgbClr val="000090"/>
                </a:solidFill>
                <a:ea typeface="MS PGothic" panose="020B0600070205080204" pitchFamily="34" charset="-128"/>
              </a:rPr>
              <a:t>Mike Freedman</a:t>
            </a:r>
            <a:r>
              <a:rPr kumimoji="1" lang="zh-CN" altLang="en-US" baseline="0" dirty="0">
                <a:solidFill>
                  <a:srgbClr val="000090"/>
                </a:solidFill>
                <a:ea typeface="MS PGothic" panose="020B0600070205080204" pitchFamily="34" charset="-128"/>
              </a:rPr>
              <a:t> </a:t>
            </a:r>
            <a:r>
              <a:rPr kumimoji="1" lang="en-US" altLang="zh-CN" baseline="0" dirty="0">
                <a:solidFill>
                  <a:srgbClr val="000090"/>
                </a:solidFill>
                <a:ea typeface="MS PGothic" panose="020B0600070205080204" pitchFamily="34" charset="-128"/>
              </a:rPr>
              <a:t>(</a:t>
            </a:r>
            <a:r>
              <a:rPr lang="en-US" altLang="zh-CN" dirty="0">
                <a:solidFill>
                  <a:srgbClr val="000090"/>
                </a:solidFill>
                <a:ea typeface="MS PGothic" panose="020B0600070205080204" pitchFamily="34" charset="-128"/>
              </a:rPr>
              <a:t>COS 461)</a:t>
            </a:r>
            <a:r>
              <a:rPr lang="zh-CN" altLang="en-US" dirty="0">
                <a:solidFill>
                  <a:srgbClr val="000090"/>
                </a:solidFill>
                <a:ea typeface="MS PGothic" panose="020B0600070205080204" pitchFamily="34" charset="-128"/>
              </a:rPr>
              <a:t> </a:t>
            </a:r>
            <a:r>
              <a:rPr kumimoji="1" lang="en-US" altLang="zh-CN" baseline="0" dirty="0">
                <a:solidFill>
                  <a:srgbClr val="000090"/>
                </a:solidFill>
                <a:ea typeface="MS PGothic" panose="020B0600070205080204" pitchFamily="34" charset="-128"/>
              </a:rPr>
              <a:t>and</a:t>
            </a:r>
            <a:r>
              <a:rPr kumimoji="1" lang="zh-CN" altLang="en-US" baseline="0" dirty="0">
                <a:solidFill>
                  <a:srgbClr val="000090"/>
                </a:solidFill>
                <a:ea typeface="MS PGothic" panose="020B0600070205080204" pitchFamily="34" charset="-128"/>
              </a:rPr>
              <a:t> </a:t>
            </a:r>
            <a:r>
              <a:rPr kumimoji="1" lang="en-US" altLang="zh-CN" baseline="0" dirty="0">
                <a:solidFill>
                  <a:srgbClr val="000090"/>
                </a:solidFill>
                <a:ea typeface="MS PGothic" panose="020B0600070205080204" pitchFamily="34" charset="-128"/>
              </a:rPr>
              <a:t>others.</a:t>
            </a:r>
            <a:endParaRPr lang="en-US" altLang="zh-CN" dirty="0">
              <a:solidFill>
                <a:srgbClr val="000090"/>
              </a:solidFill>
              <a:ea typeface="MS PGothic" panose="020B0600070205080204" pitchFamily="34" charset="-128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We've seen negative goals already: all-or-nothing atomicity w/ crashes.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With crashes, just had to think of where we might crash.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Much harder to consider all possible cases with an adversary.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Security is also often hard because system has many complex goals.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Note: requires setting file permissions, </a:t>
            </a:r>
            <a:r>
              <a:rPr lang="en-US" altLang="zh-CN" dirty="0" err="1"/>
              <a:t>etc</a:t>
            </a:r>
            <a:r>
              <a:rPr lang="en-US" altLang="zh-CN" dirty="0"/>
              <a:t>; assumes OS kernel provides complete mediation.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Slight problem: simple challenge-response can't be used with hashed passwords.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Need the original password to compute hash together with random challenge.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If we store the hashed password, its hash now becomes the effective password..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There's a protocol that allows both.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  Store a "hash" of password, challenge-response auth.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  Look up "SRP" if building a real system (details too complicated for 6.033).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Slight problem: simple challenge-response can't be used with hashed passwords.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Need the original password to compute hash together with random challenge.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If we store the hashed password, its hash now becomes the effective password..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There's a protocol that allows both.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  Store a "hash" of password, challenge-response auth.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  Look up "SRP" if building a real system (details too complicated for 6.033).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dirty="0"/>
              <a:t>Most security goals/policies not infinitely valuable, can tolerate attacks.</a:t>
            </a:r>
            <a:endParaRPr lang="en-US" altLang="zh-CN" dirty="0"/>
          </a:p>
          <a:p>
            <a:pPr lvl="1"/>
            <a:r>
              <a:rPr lang="en-US" altLang="zh-CN" dirty="0"/>
              <a:t>Security mechanisms can be expensive (e.g., wasted user time).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xx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129308"/>
            <a:ext cx="8229600" cy="377163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800" b="1" i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45">
              <a:lnSpc>
                <a:spcPct val="120000"/>
              </a:lnSpc>
              <a:defRPr sz="1800" b="0" i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82930" indent="-225425">
              <a:lnSpc>
                <a:spcPct val="120000"/>
              </a:lnSpc>
              <a:defRPr sz="1800" b="0" i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lnSpc>
                <a:spcPct val="120000"/>
              </a:lnSpc>
              <a:defRPr sz="1800" b="0" i="0">
                <a:latin typeface="+mn-ea"/>
                <a:ea typeface="+mn-ea"/>
                <a:cs typeface="PingFang SC" panose="020B0400000000000000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ea"/>
                <a:ea typeface="+mn-ea"/>
                <a:cs typeface="PingFang SC" panose="020B0400000000000000" pitchFamily="34" charset="-122"/>
              </a:defRPr>
            </a:lvl5pPr>
          </a:lstStyle>
          <a:p>
            <a:pPr lvl="0"/>
            <a:r>
              <a:rPr lang="en-US" altLang="zh-CN" dirty="0" err="1"/>
              <a:t>yy</a:t>
            </a:r>
            <a:endParaRPr lang="zh-CN" altLang="en-US" dirty="0"/>
          </a:p>
          <a:p>
            <a:pPr lvl="1"/>
            <a:r>
              <a:rPr lang="en-US" altLang="zh-CN" dirty="0"/>
              <a:t>xx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/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8" name="三角形 7"/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31048" y="1492992"/>
            <a:ext cx="9112952" cy="158053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200" dirty="0"/>
              <a:t>Authentication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&amp;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Password</a:t>
            </a:r>
            <a:endParaRPr kumimoji="1" lang="zh-CN" altLang="en-US" sz="3200" dirty="0">
              <a:latin typeface="+mn-lt"/>
            </a:endParaRP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IPADS,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Shanghai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Jiao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Tong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University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www.sjtu.edu.cn</a:t>
            </a:r>
            <a:endParaRPr kumimoji="1" lang="en-GB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sp>
        <p:nvSpPr>
          <p:cNvPr id="7" name="副标题 2"/>
          <p:cNvSpPr txBox="1"/>
          <p:nvPr/>
        </p:nvSpPr>
        <p:spPr>
          <a:xfrm>
            <a:off x="467544" y="252559"/>
            <a:ext cx="324036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等线" panose="02010600030101010101" charset="-122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等线" panose="02010600030101010101" charset="-122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等线" panose="02010600030101010101" charset="-122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等线" panose="02010600030101010101" charset="-122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等线" panose="02010600030101010101" charset="-122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SE3331-1 (2022 Fall)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lt"/>
              <a:ea typeface="微软雅黑" panose="020B0503020204020204" charset="-122"/>
            </a:endParaRPr>
          </a:p>
        </p:txBody>
      </p:sp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/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</p:spPr>
      </p:pic>
      <p:sp>
        <p:nvSpPr>
          <p:cNvPr id="10" name="副标题 5"/>
          <p:cNvSpPr txBox="1"/>
          <p:nvPr/>
        </p:nvSpPr>
        <p:spPr>
          <a:xfrm>
            <a:off x="-6647" y="5210411"/>
            <a:ext cx="8224524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等线" panose="02010600030101010101" charset="-122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等线" panose="02010600030101010101" charset="-122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等线" panose="02010600030101010101" charset="-122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等线" panose="02010600030101010101" charset="-122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等线" panose="02010600030101010101" charset="-122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endParaRPr kumimoji="1" lang="en-GB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26"/>
    </mc:Choice>
    <mc:Fallback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Web Server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01952"/>
            <a:ext cx="8939336" cy="4047836"/>
          </a:xfrm>
        </p:spPr>
        <p:txBody>
          <a:bodyPr>
            <a:noAutofit/>
          </a:bodyPr>
          <a:lstStyle/>
          <a:p>
            <a:r>
              <a:rPr lang="en-US" altLang="zh-CN" dirty="0"/>
              <a:t>Resource: 	</a:t>
            </a:r>
            <a:r>
              <a:rPr lang="en-US" altLang="zh-CN" b="0" dirty="0"/>
              <a:t>Wiki pages</a:t>
            </a:r>
            <a:endParaRPr lang="en-US" altLang="zh-CN" b="0" dirty="0"/>
          </a:p>
          <a:p>
            <a:r>
              <a:rPr lang="en-US" altLang="zh-CN" dirty="0"/>
              <a:t>Client: 		</a:t>
            </a:r>
            <a:r>
              <a:rPr lang="en-US" altLang="zh-CN" b="0" dirty="0"/>
              <a:t>any computer that speaks HTTP</a:t>
            </a:r>
            <a:endParaRPr lang="en-US" altLang="zh-CN" b="0" dirty="0"/>
          </a:p>
          <a:p>
            <a:r>
              <a:rPr lang="en-US" altLang="zh-CN" dirty="0"/>
              <a:t>Server: 		</a:t>
            </a:r>
            <a:r>
              <a:rPr lang="en-US" altLang="zh-CN" b="0" dirty="0"/>
              <a:t>web application, maybe written in Python</a:t>
            </a:r>
            <a:endParaRPr lang="en-US" altLang="zh-CN" b="0" dirty="0"/>
          </a:p>
          <a:p>
            <a:r>
              <a:rPr lang="en-US" altLang="zh-CN" dirty="0"/>
              <a:t>Requests: 	</a:t>
            </a:r>
            <a:r>
              <a:rPr lang="en-US" altLang="zh-CN" b="0" dirty="0"/>
              <a:t>read/write wiki pages</a:t>
            </a:r>
            <a:endParaRPr lang="en-US" altLang="zh-CN" b="0" dirty="0"/>
          </a:p>
          <a:p>
            <a:r>
              <a:rPr lang="en-US" altLang="zh-CN" dirty="0"/>
              <a:t>Mediation: 	</a:t>
            </a:r>
            <a:r>
              <a:rPr lang="en-US" altLang="zh-CN" b="0" dirty="0"/>
              <a:t>server stores data on local disk, accepts only HTTP </a:t>
            </a:r>
            <a:r>
              <a:rPr lang="en-US" altLang="zh-CN" b="0" dirty="0" err="1"/>
              <a:t>reqs</a:t>
            </a:r>
            <a:endParaRPr lang="en-US" altLang="zh-CN" b="0" dirty="0"/>
          </a:p>
          <a:p>
            <a:r>
              <a:rPr lang="en-US" altLang="zh-CN" dirty="0"/>
              <a:t>Principal: 	</a:t>
            </a:r>
            <a:r>
              <a:rPr lang="en-US" altLang="zh-CN" b="0" dirty="0"/>
              <a:t>username</a:t>
            </a:r>
            <a:endParaRPr lang="en-US" altLang="zh-CN" b="0" dirty="0"/>
          </a:p>
          <a:p>
            <a:r>
              <a:rPr lang="en-US" altLang="zh-CN" dirty="0"/>
              <a:t>Authentication:   </a:t>
            </a:r>
            <a:r>
              <a:rPr lang="en-US" altLang="zh-CN" b="0" dirty="0"/>
              <a:t>password</a:t>
            </a:r>
            <a:endParaRPr lang="en-US" altLang="zh-CN" b="0" dirty="0"/>
          </a:p>
          <a:p>
            <a:r>
              <a:rPr lang="en-US" altLang="zh-CN" dirty="0"/>
              <a:t>Authorization:   </a:t>
            </a:r>
            <a:r>
              <a:rPr lang="en-US" altLang="zh-CN" b="0" dirty="0"/>
              <a:t>list of usernames that can read/write each wiki page</a:t>
            </a:r>
            <a:endParaRPr lang="en-US" altLang="zh-CN" b="0" dirty="0"/>
          </a:p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Firewall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zh-CN" dirty="0"/>
              <a:t>Resource: 	</a:t>
            </a:r>
            <a:r>
              <a:rPr lang="en-US" altLang="zh-CN" b="0" dirty="0"/>
              <a:t>internal servers</a:t>
            </a:r>
            <a:endParaRPr lang="en-US" altLang="zh-CN" b="0" dirty="0"/>
          </a:p>
          <a:p>
            <a:pPr>
              <a:spcBef>
                <a:spcPts val="600"/>
              </a:spcBef>
            </a:pPr>
            <a:r>
              <a:rPr lang="en-US" altLang="zh-CN" dirty="0"/>
              <a:t>Client: 		</a:t>
            </a:r>
            <a:r>
              <a:rPr lang="en-US" altLang="zh-CN" b="0" dirty="0"/>
              <a:t>any computer sending packets</a:t>
            </a:r>
            <a:endParaRPr lang="en-US" altLang="zh-CN" b="0" dirty="0"/>
          </a:p>
          <a:p>
            <a:pPr>
              <a:spcBef>
                <a:spcPts val="600"/>
              </a:spcBef>
            </a:pPr>
            <a:r>
              <a:rPr lang="en-US" altLang="zh-CN" dirty="0"/>
              <a:t>Server: 		</a:t>
            </a:r>
            <a:r>
              <a:rPr lang="en-US" altLang="zh-CN" b="0" dirty="0"/>
              <a:t>the entire internal network</a:t>
            </a:r>
            <a:endParaRPr lang="en-US" altLang="zh-CN" b="0" dirty="0"/>
          </a:p>
          <a:p>
            <a:pPr>
              <a:spcBef>
                <a:spcPts val="600"/>
              </a:spcBef>
            </a:pPr>
            <a:r>
              <a:rPr lang="en-US" altLang="zh-CN" dirty="0"/>
              <a:t>Requests: 	</a:t>
            </a:r>
            <a:r>
              <a:rPr lang="en-US" altLang="zh-CN" b="0" dirty="0"/>
              <a:t>packets</a:t>
            </a:r>
            <a:endParaRPr lang="en-US" altLang="zh-CN" b="0" dirty="0"/>
          </a:p>
          <a:p>
            <a:pPr>
              <a:spcBef>
                <a:spcPts val="600"/>
              </a:spcBef>
            </a:pPr>
            <a:r>
              <a:rPr lang="en-US" altLang="zh-CN" dirty="0"/>
              <a:t>Mediation: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en-US" altLang="zh-CN" sz="1600" dirty="0"/>
              <a:t>internal network must not be connected to internet in </a:t>
            </a:r>
            <a:r>
              <a:rPr lang="en-US" altLang="zh-CN" sz="1600" dirty="0">
                <a:solidFill>
                  <a:srgbClr val="FF0000"/>
                </a:solidFill>
              </a:rPr>
              <a:t>other ways(</a:t>
            </a:r>
            <a:r>
              <a:rPr lang="zh-CN" altLang="en-US" sz="1600" dirty="0">
                <a:solidFill>
                  <a:srgbClr val="FF0000"/>
                </a:solidFill>
              </a:rPr>
              <a:t>没有</a:t>
            </a:r>
            <a:r>
              <a:rPr lang="en-US" altLang="zh-CN" sz="1600" dirty="0">
                <a:solidFill>
                  <a:srgbClr val="FF0000"/>
                </a:solidFill>
              </a:rPr>
              <a:t>firewall</a:t>
            </a:r>
            <a:r>
              <a:rPr lang="zh-CN" altLang="en-US" sz="1600" dirty="0">
                <a:solidFill>
                  <a:srgbClr val="FF0000"/>
                </a:solidFill>
              </a:rPr>
              <a:t>内外网无法连接</a:t>
            </a:r>
            <a:r>
              <a:rPr lang="en-US" altLang="zh-CN" sz="1600" dirty="0">
                <a:solidFill>
                  <a:srgbClr val="FF0000"/>
                </a:solidFill>
              </a:rPr>
              <a:t>)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altLang="zh-CN" sz="1600" dirty="0"/>
              <a:t>no open </a:t>
            </a:r>
            <a:r>
              <a:rPr lang="en-US" altLang="zh-CN" sz="1600" dirty="0" err="1"/>
              <a:t>wifi</a:t>
            </a:r>
            <a:r>
              <a:rPr lang="en-US" altLang="zh-CN" sz="1600" dirty="0"/>
              <a:t> access points on internal network for adversary to use</a:t>
            </a:r>
            <a:endParaRPr lang="en-US" altLang="zh-CN" sz="1600" dirty="0"/>
          </a:p>
          <a:p>
            <a:pPr lvl="1">
              <a:spcBef>
                <a:spcPts val="600"/>
              </a:spcBef>
            </a:pPr>
            <a:r>
              <a:rPr lang="en-US" altLang="zh-CN" sz="1600" dirty="0"/>
              <a:t>no internal computers that might be under control of adversary</a:t>
            </a:r>
            <a:endParaRPr lang="en-US" altLang="zh-CN" sz="1600" dirty="0"/>
          </a:p>
          <a:p>
            <a:pPr>
              <a:spcBef>
                <a:spcPts val="600"/>
              </a:spcBef>
            </a:pPr>
            <a:r>
              <a:rPr lang="en-US" altLang="zh-CN" dirty="0"/>
              <a:t>Principal, authentication: </a:t>
            </a:r>
            <a:r>
              <a:rPr lang="en-US" altLang="zh-CN" b="0" dirty="0"/>
              <a:t>none</a:t>
            </a:r>
            <a:endParaRPr lang="en-US" altLang="zh-CN" b="0" dirty="0"/>
          </a:p>
          <a:p>
            <a:pPr>
              <a:spcBef>
                <a:spcPts val="600"/>
              </a:spcBef>
            </a:pPr>
            <a:r>
              <a:rPr lang="en-US" altLang="zh-CN" dirty="0"/>
              <a:t>Authorization: </a:t>
            </a:r>
            <a:r>
              <a:rPr lang="en-US" altLang="zh-CN" b="0" dirty="0"/>
              <a:t>check for </a:t>
            </a:r>
            <a:r>
              <a:rPr lang="en-US" altLang="zh-CN" b="0" dirty="0">
                <a:solidFill>
                  <a:srgbClr val="FF0000"/>
                </a:solidFill>
              </a:rPr>
              <a:t>IP address &amp; port</a:t>
            </a:r>
            <a:r>
              <a:rPr lang="en-US" altLang="zh-CN" b="0" dirty="0"/>
              <a:t> in table of </a:t>
            </a:r>
            <a:r>
              <a:rPr lang="en-US" altLang="zh-CN" b="0" dirty="0">
                <a:solidFill>
                  <a:srgbClr val="FF0000"/>
                </a:solidFill>
              </a:rPr>
              <a:t>allowed connections</a:t>
            </a:r>
            <a:endParaRPr lang="en-US" altLang="zh-CN" b="0" dirty="0"/>
          </a:p>
          <a:p>
            <a:pPr>
              <a:spcBef>
                <a:spcPts val="600"/>
              </a:spcBef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Can Go Wrong?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 Bypass(</a:t>
            </a:r>
            <a:r>
              <a:rPr lang="zh-CN" altLang="en-US" dirty="0"/>
              <a:t>绕过</a:t>
            </a:r>
            <a:r>
              <a:rPr lang="en-US" altLang="zh-CN" dirty="0"/>
              <a:t>) complete mediation by software bugs</a:t>
            </a:r>
            <a:endParaRPr lang="en-US" altLang="zh-CN" dirty="0"/>
          </a:p>
          <a:p>
            <a:r>
              <a:rPr lang="en-US" altLang="zh-CN" dirty="0"/>
              <a:t>2. Bypass complete mediation by an adversary</a:t>
            </a:r>
            <a:endParaRPr lang="en-US" altLang="zh-CN" dirty="0"/>
          </a:p>
          <a:p>
            <a:r>
              <a:rPr lang="en-US" altLang="zh-CN" dirty="0"/>
              <a:t>3. Policy vs. mechanism</a:t>
            </a:r>
            <a:endParaRPr lang="en-US" altLang="zh-CN" dirty="0"/>
          </a:p>
          <a:p>
            <a:r>
              <a:rPr lang="en-US" altLang="zh-CN" dirty="0"/>
              <a:t>4. Interactions between layers, components</a:t>
            </a:r>
            <a:endParaRPr lang="en-US" altLang="zh-CN" dirty="0"/>
          </a:p>
          <a:p>
            <a:r>
              <a:rPr lang="en-US" altLang="zh-CN" dirty="0"/>
              <a:t>5. Users make mistakes</a:t>
            </a:r>
            <a:endParaRPr kumimoji="1" lang="en-US" altLang="zh-CN" dirty="0"/>
          </a:p>
          <a:p>
            <a:r>
              <a:rPr lang="en-US" altLang="zh-CN" dirty="0"/>
              <a:t>6. Cost of security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Bypassing Complete Mediation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400" dirty="0"/>
              <a:t>All ways to access resource must be checked by guard</a:t>
            </a:r>
            <a:endParaRPr lang="en-US" altLang="zh-CN" sz="2400" dirty="0"/>
          </a:p>
          <a:p>
            <a:pPr lvl="1"/>
            <a:r>
              <a:rPr lang="en-US" altLang="zh-CN" sz="2000" dirty="0"/>
              <a:t>Common estimate: one bug per 1,000 lines of code</a:t>
            </a:r>
            <a:endParaRPr lang="en-US" altLang="zh-CN" sz="2000" dirty="0"/>
          </a:p>
          <a:p>
            <a:pPr lvl="1"/>
            <a:r>
              <a:rPr lang="en-US" altLang="zh-CN" sz="2000" dirty="0"/>
              <a:t>Adversary may trick </a:t>
            </a:r>
            <a:r>
              <a:rPr lang="en-US" altLang="zh-CN" sz="2000" dirty="0">
                <a:solidFill>
                  <a:srgbClr val="FF0000"/>
                </a:solidFill>
              </a:rPr>
              <a:t>server code to do something unintended</a:t>
            </a:r>
            <a:r>
              <a:rPr lang="en-US" altLang="zh-CN" sz="2000" dirty="0"/>
              <a:t>, bypass guard</a:t>
            </a:r>
            <a:endParaRPr lang="en-US" altLang="zh-CN" sz="2000" dirty="0"/>
          </a:p>
          <a:p>
            <a:r>
              <a:rPr kumimoji="1" lang="en-US" altLang="zh-CN" sz="2400" dirty="0"/>
              <a:t>How to prevent bypassing?</a:t>
            </a:r>
            <a:endParaRPr kumimoji="1" lang="en-US" altLang="zh-CN" sz="2400" dirty="0"/>
          </a:p>
          <a:p>
            <a:pPr lvl="1"/>
            <a:r>
              <a:rPr kumimoji="1" lang="en-US" altLang="zh-CN" sz="2000" dirty="0"/>
              <a:t>Reduce complexity: reduce lines of code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The "</a:t>
            </a:r>
            <a:r>
              <a:rPr kumimoji="1" lang="en-US" altLang="zh-CN" sz="2000" b="1" dirty="0"/>
              <a:t>principle of least privilege</a:t>
            </a:r>
            <a:r>
              <a:rPr kumimoji="1" lang="en-US" altLang="zh-CN" sz="2000" dirty="0"/>
              <a:t>"</a:t>
            </a:r>
            <a:endParaRPr kumimoji="1" lang="en-US" altLang="zh-CN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</a:t>
            </a:r>
            <a:r>
              <a:rPr kumimoji="1" lang="en-US" altLang="zh-CN" dirty="0" err="1"/>
              <a:t>Paymaxx.com</a:t>
            </a:r>
            <a:r>
              <a:rPr kumimoji="1" lang="en-US" altLang="zh-CN" dirty="0"/>
              <a:t> (2005)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sz="2000" b="1" dirty="0"/>
              <a:t>https://</a:t>
            </a:r>
            <a:r>
              <a:rPr kumimoji="1" lang="en-US" altLang="zh-CN" sz="2000" b="1" dirty="0" err="1"/>
              <a:t>my.paymaxx.com</a:t>
            </a:r>
            <a:r>
              <a:rPr kumimoji="1" lang="en-US" altLang="zh-CN" sz="2000" b="1" dirty="0"/>
              <a:t>/</a:t>
            </a:r>
            <a:endParaRPr kumimoji="1" lang="en-US" altLang="zh-CN" sz="2000" b="1" dirty="0"/>
          </a:p>
          <a:p>
            <a:pPr lvl="1"/>
            <a:r>
              <a:rPr kumimoji="1" lang="en-US" altLang="zh-CN" dirty="0"/>
              <a:t>Requires username and password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If you authenticate, provides menu of options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One option is to get a PDF of the tax form</a:t>
            </a:r>
            <a:endParaRPr kumimoji="1" lang="en-US" altLang="zh-CN" dirty="0"/>
          </a:p>
          <a:p>
            <a:r>
              <a:rPr kumimoji="1" lang="en-US" altLang="zh-CN" sz="2000" b="1" dirty="0"/>
              <a:t>https://</a:t>
            </a:r>
            <a:r>
              <a:rPr kumimoji="1" lang="en-US" altLang="zh-CN" sz="2000" b="1" dirty="0" err="1"/>
              <a:t>my.paymaxx.com</a:t>
            </a:r>
            <a:r>
              <a:rPr kumimoji="1" lang="en-US" altLang="zh-CN" sz="2000" b="1" dirty="0"/>
              <a:t>/get-w2.cgi?</a:t>
            </a:r>
            <a:r>
              <a:rPr kumimoji="1" lang="en-US" altLang="zh-CN" sz="2000" b="1" u="sng" dirty="0"/>
              <a:t>id=1234(</a:t>
            </a:r>
            <a:r>
              <a:rPr kumimoji="1" lang="zh-CN" altLang="en-US" sz="2000" b="1" u="sng" dirty="0"/>
              <a:t>明文，无法进行有效的身份认证</a:t>
            </a:r>
            <a:r>
              <a:rPr kumimoji="1" lang="en-US" altLang="zh-CN" sz="2000" b="1" u="sng" dirty="0"/>
              <a:t>)</a:t>
            </a:r>
            <a:endParaRPr kumimoji="1" lang="en-US" altLang="zh-CN" sz="2000" b="1" u="sng" dirty="0"/>
          </a:p>
          <a:p>
            <a:pPr lvl="1"/>
            <a:r>
              <a:rPr kumimoji="1" lang="en-US" altLang="zh-CN" dirty="0"/>
              <a:t>Gets a PDF of W2 tax form for ID 1234</a:t>
            </a:r>
            <a:endParaRPr kumimoji="1" lang="en-US" altLang="zh-CN" dirty="0"/>
          </a:p>
          <a:p>
            <a:r>
              <a:rPr kumimoji="1" lang="en-US" altLang="zh-CN" sz="2000" b="1" dirty="0"/>
              <a:t>get-w2.cgi</a:t>
            </a:r>
            <a:r>
              <a:rPr kumimoji="1" lang="en-US" altLang="zh-CN" sz="2000" dirty="0"/>
              <a:t> forgot to check authorization</a:t>
            </a:r>
            <a:endParaRPr kumimoji="1" lang="en-US" altLang="zh-CN" sz="2000" dirty="0"/>
          </a:p>
          <a:p>
            <a:pPr lvl="1"/>
            <a:r>
              <a:rPr kumimoji="1" lang="en-US" altLang="zh-CN" dirty="0"/>
              <a:t>Attacker manually constructs URLs to fetch all data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956538"/>
            <a:ext cx="9144000" cy="4280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SQL Injection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35696" y="1232428"/>
            <a:ext cx="6552728" cy="1728191"/>
          </a:xfrm>
          <a:ln>
            <a:solidFill>
              <a:schemeClr val="tx2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username</a:t>
            </a:r>
            <a:r>
              <a:rPr lang="en-US" altLang="zh-CN" sz="1800" dirty="0">
                <a:solidFill>
                  <a:schemeClr val="accent1"/>
                </a:solidFill>
                <a:latin typeface="Consolas" panose="020B0609020204030204" pitchFamily="49" charset="0"/>
              </a:rPr>
              <a:t> | </a:t>
            </a:r>
            <a:r>
              <a:rPr lang="en-US" altLang="zh-CN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email</a:t>
            </a:r>
            <a:r>
              <a:rPr lang="en-US" altLang="zh-CN" sz="1800" dirty="0">
                <a:solidFill>
                  <a:schemeClr val="accent1"/>
                </a:solidFill>
                <a:latin typeface="Consolas" panose="020B0609020204030204" pitchFamily="49" charset="0"/>
              </a:rPr>
              <a:t>               | </a:t>
            </a:r>
            <a:r>
              <a:rPr lang="en-US" altLang="zh-CN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800" dirty="0">
                <a:solidFill>
                  <a:schemeClr val="accent1"/>
                </a:solidFill>
                <a:latin typeface="Consolas" panose="020B0609020204030204" pitchFamily="49" charset="0"/>
              </a:rPr>
              <a:t>?</a:t>
            </a:r>
            <a:endParaRPr lang="en-US" altLang="zh-CN" sz="18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rongc</a:t>
            </a:r>
            <a:r>
              <a:rPr lang="en-US" altLang="zh-CN" sz="1800" dirty="0">
                <a:solidFill>
                  <a:schemeClr val="accent1"/>
                </a:solidFill>
                <a:latin typeface="Consolas" panose="020B0609020204030204" pitchFamily="49" charset="0"/>
              </a:rPr>
              <a:t>    | </a:t>
            </a:r>
            <a:r>
              <a:rPr lang="en-US" altLang="zh-CN" sz="1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rongc@sjtu.edu.cn</a:t>
            </a:r>
            <a:r>
              <a:rPr lang="en-US" altLang="zh-CN" sz="1800" dirty="0">
                <a:solidFill>
                  <a:schemeClr val="accent1"/>
                </a:solidFill>
                <a:latin typeface="Consolas" panose="020B0609020204030204" pitchFamily="49" charset="0"/>
              </a:rPr>
              <a:t>   | yes</a:t>
            </a:r>
            <a:endParaRPr lang="en-US" altLang="zh-CN" sz="18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dirty="0" err="1">
                <a:solidFill>
                  <a:schemeClr val="accent1"/>
                </a:solidFill>
                <a:latin typeface="Consolas" panose="020B0609020204030204" pitchFamily="49" charset="0"/>
              </a:rPr>
              <a:t>xiay</a:t>
            </a:r>
            <a:r>
              <a:rPr lang="en-US" altLang="zh-CN" sz="1800" dirty="0">
                <a:solidFill>
                  <a:schemeClr val="accent1"/>
                </a:solidFill>
                <a:latin typeface="Consolas" panose="020B0609020204030204" pitchFamily="49" charset="0"/>
              </a:rPr>
              <a:t>     | </a:t>
            </a:r>
            <a:r>
              <a:rPr lang="en-US" altLang="zh-CN" sz="1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xiayb@sjtu.edu.cn</a:t>
            </a:r>
            <a:r>
              <a:rPr lang="en-US" altLang="zh-CN" sz="18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1800" dirty="0">
                <a:solidFill>
                  <a:schemeClr val="accent1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1800" dirty="0">
                <a:solidFill>
                  <a:schemeClr val="accent1"/>
                </a:solidFill>
                <a:latin typeface="Consolas" panose="020B0609020204030204" pitchFamily="49" charset="0"/>
              </a:rPr>
              <a:t>| yes</a:t>
            </a:r>
            <a:endParaRPr lang="en-US" altLang="zh-CN" sz="18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haiboc</a:t>
            </a:r>
            <a:r>
              <a:rPr lang="zh-CN" altLang="en-US" sz="18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  <a:latin typeface="Consolas" panose="020B0609020204030204" pitchFamily="49" charset="0"/>
              </a:rPr>
              <a:t>  | </a:t>
            </a:r>
            <a:r>
              <a:rPr lang="en-US" altLang="zh-CN" sz="1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haibo@sjtu.edu.cn</a:t>
            </a:r>
            <a:r>
              <a:rPr lang="en-US" altLang="zh-CN" sz="18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1800" dirty="0">
                <a:solidFill>
                  <a:schemeClr val="accent1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1800" dirty="0">
                <a:solidFill>
                  <a:schemeClr val="accent1"/>
                </a:solidFill>
                <a:latin typeface="Consolas" panose="020B0609020204030204" pitchFamily="49" charset="0"/>
              </a:rPr>
              <a:t>| no</a:t>
            </a:r>
            <a:endParaRPr lang="zh-CN" altLang="en-US" sz="1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03648" y="3145532"/>
            <a:ext cx="59046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SELECT</a:t>
            </a:r>
            <a:r>
              <a:rPr lang="zh-CN" altLang="en-US" sz="2000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 username, email </a:t>
            </a:r>
            <a:r>
              <a:rPr lang="zh-CN" altLang="en-US" sz="2000" b="1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FROM</a:t>
            </a:r>
            <a:r>
              <a:rPr lang="zh-CN" altLang="en-US" sz="2000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 users </a:t>
            </a:r>
            <a:r>
              <a:rPr lang="zh-CN" altLang="en-US" sz="2000" b="1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WHERE</a:t>
            </a:r>
            <a:endParaRPr lang="zh-CN" altLang="en-US" sz="2000" b="1" dirty="0">
              <a:latin typeface="Consolas" panose="020B0609020204030204" pitchFamily="49" charset="0"/>
              <a:ea typeface="楷体" panose="02010609060101010101" charset="-122"/>
              <a:cs typeface="Myriad Pro Light SemiCond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username=</a:t>
            </a:r>
            <a:r>
              <a:rPr lang="en-US" altLang="zh-CN" sz="2000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'</a:t>
            </a:r>
            <a:r>
              <a:rPr lang="zh-CN" altLang="en-US" sz="20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&lt;username&gt;</a:t>
            </a:r>
            <a:r>
              <a:rPr lang="en-US" altLang="zh-CN" sz="2000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'</a:t>
            </a:r>
            <a:r>
              <a:rPr lang="zh-CN" altLang="en-US" sz="2000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 </a:t>
            </a:r>
            <a:r>
              <a:rPr lang="zh-CN" altLang="en-US" sz="2000" b="1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AND</a:t>
            </a:r>
            <a:r>
              <a:rPr lang="zh-CN" altLang="en-US" sz="2000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 public=</a:t>
            </a:r>
            <a:r>
              <a:rPr lang="en-US" altLang="zh-CN" sz="2000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'</a:t>
            </a:r>
            <a:r>
              <a:rPr lang="zh-CN" altLang="en-US" sz="2000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yes</a:t>
            </a:r>
            <a:r>
              <a:rPr lang="en-US" altLang="zh-CN" sz="2000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'</a:t>
            </a:r>
            <a:endParaRPr lang="zh-CN" altLang="en-US" sz="2000" dirty="0">
              <a:latin typeface="Consolas" panose="020B0609020204030204" pitchFamily="49" charset="0"/>
              <a:ea typeface="楷体" panose="02010609060101010101" charset="-122"/>
              <a:cs typeface="Myriad Pro Light SemiCond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3648" y="3965516"/>
            <a:ext cx="5686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Let </a:t>
            </a:r>
            <a:r>
              <a:rPr lang="zh-CN" altLang="en-US" sz="20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&lt;username&gt;</a:t>
            </a:r>
            <a:r>
              <a:rPr lang="zh-CN" altLang="en-US" sz="2000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 = </a:t>
            </a:r>
            <a:r>
              <a:rPr lang="zh-CN" altLang="en-US" sz="20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katrina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'</a:t>
            </a:r>
            <a:r>
              <a:rPr lang="zh-CN" altLang="en-US" sz="20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 OR username=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'</a:t>
            </a:r>
            <a:endParaRPr lang="zh-CN" altLang="en-US" sz="2000" dirty="0">
              <a:solidFill>
                <a:srgbClr val="FF0000"/>
              </a:solidFill>
              <a:latin typeface="Consolas" panose="020B0609020204030204" pitchFamily="49" charset="0"/>
              <a:ea typeface="楷体" panose="02010609060101010101" charset="-122"/>
              <a:cs typeface="Myriad Pro Light SemiCond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03648" y="4457849"/>
            <a:ext cx="57606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SELECT</a:t>
            </a:r>
            <a:r>
              <a:rPr lang="zh-CN" altLang="en-US" sz="2000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 username, email </a:t>
            </a:r>
            <a:r>
              <a:rPr lang="zh-CN" altLang="en-US" sz="2000" b="1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FROM</a:t>
            </a:r>
            <a:r>
              <a:rPr lang="zh-CN" altLang="en-US" sz="2000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 users </a:t>
            </a:r>
            <a:r>
              <a:rPr lang="zh-CN" altLang="en-US" sz="2000" b="1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WHERE</a:t>
            </a:r>
            <a:endParaRPr lang="zh-CN" altLang="en-US" sz="2000" b="1" dirty="0">
              <a:latin typeface="Consolas" panose="020B0609020204030204" pitchFamily="49" charset="0"/>
              <a:ea typeface="楷体" panose="02010609060101010101" charset="-122"/>
              <a:cs typeface="Myriad Pro Light SemiCond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username=</a:t>
            </a:r>
            <a:r>
              <a:rPr lang="en-US" altLang="zh-CN" sz="2000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'</a:t>
            </a:r>
            <a:r>
              <a:rPr lang="en-US" altLang="zh-CN" sz="2000" dirty="0" err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xiay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'</a:t>
            </a:r>
            <a:r>
              <a:rPr lang="zh-CN" altLang="en-US" sz="20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 OR username=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'</a:t>
            </a:r>
            <a:r>
              <a:rPr lang="en-US" altLang="zh-CN" sz="2000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'</a:t>
            </a:r>
            <a:r>
              <a:rPr lang="zh-CN" altLang="en-US" sz="2000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 </a:t>
            </a:r>
            <a:r>
              <a:rPr lang="zh-CN" altLang="en-US" sz="2000" b="1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AND</a:t>
            </a:r>
            <a:endParaRPr lang="zh-CN" altLang="en-US" sz="2000" b="1" dirty="0">
              <a:latin typeface="Consolas" panose="020B0609020204030204" pitchFamily="49" charset="0"/>
              <a:ea typeface="楷体" panose="02010609060101010101" charset="-122"/>
              <a:cs typeface="Myriad Pro Light SemiCond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public=</a:t>
            </a:r>
            <a:r>
              <a:rPr lang="en-US" altLang="zh-CN" sz="2000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'</a:t>
            </a:r>
            <a:r>
              <a:rPr lang="zh-CN" altLang="en-US" sz="2000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yes</a:t>
            </a:r>
            <a:r>
              <a:rPr lang="en-US" altLang="zh-CN" sz="2000" dirty="0">
                <a:latin typeface="Consolas" panose="020B0609020204030204" pitchFamily="49" charset="0"/>
                <a:ea typeface="楷体" panose="02010609060101010101" charset="-122"/>
                <a:cs typeface="Myriad Pro Light SemiCond"/>
              </a:rPr>
              <a:t>'</a:t>
            </a:r>
            <a:endParaRPr lang="zh-CN" altLang="en-US" sz="2000" dirty="0">
              <a:latin typeface="Consolas" panose="020B0609020204030204" pitchFamily="49" charset="0"/>
              <a:ea typeface="楷体" panose="02010609060101010101" charset="-122"/>
              <a:cs typeface="Myriad Pro Light SemiCond"/>
            </a:endParaRPr>
          </a:p>
        </p:txBody>
      </p:sp>
      <p:cxnSp>
        <p:nvCxnSpPr>
          <p:cNvPr id="9" name="曲线连接符 8"/>
          <p:cNvCxnSpPr>
            <a:stCxn id="4" idx="1"/>
            <a:endCxn id="6" idx="1"/>
          </p:cNvCxnSpPr>
          <p:nvPr/>
        </p:nvCxnSpPr>
        <p:spPr>
          <a:xfrm rot="10800000" flipV="1">
            <a:off x="1403648" y="3499475"/>
            <a:ext cx="12700" cy="146620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042410" y="189230"/>
            <a:ext cx="47548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SQL injection</a:t>
            </a:r>
            <a:r>
              <a:rPr lang="zh-CN" altLang="en-US" sz="1600"/>
              <a:t>攻击：通过人为的注入一些特殊字符修改</a:t>
            </a:r>
            <a:r>
              <a:rPr lang="en-US" altLang="zh-CN" sz="1600"/>
              <a:t>SQL</a:t>
            </a:r>
            <a:r>
              <a:rPr lang="zh-CN" altLang="en-US" sz="1600"/>
              <a:t>的原始语义，从而使其进行错误的行为。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SQL Injection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656" y="1057300"/>
            <a:ext cx="6192688" cy="350248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9552" y="4712187"/>
            <a:ext cx="8317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</a:rPr>
              <a:t>ZU 0666',0,0);; DROP DATABASE TABLICE;</a:t>
            </a:r>
            <a:endParaRPr lang="zh-CN" altLang="en-US" sz="32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Authentication: Password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Authentication:</a:t>
            </a:r>
            <a:r>
              <a:rPr lang="zh-CN" altLang="en-US" dirty="0"/>
              <a:t> </a:t>
            </a:r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You?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72271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Something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96FF"/>
                </a:solidFill>
              </a:rPr>
              <a:t>know</a:t>
            </a:r>
            <a:endParaRPr lang="en-US" altLang="zh-CN" dirty="0">
              <a:solidFill>
                <a:srgbClr val="0096FF"/>
              </a:solidFill>
            </a:endParaRPr>
          </a:p>
          <a:p>
            <a:pPr lvl="1"/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passwords,</a:t>
            </a:r>
            <a:r>
              <a:rPr lang="zh-CN" altLang="en-US" dirty="0"/>
              <a:t> </a:t>
            </a:r>
            <a:r>
              <a:rPr lang="en-US" altLang="zh-CN" dirty="0"/>
              <a:t>answers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endParaRPr lang="en-US" altLang="zh-CN" dirty="0"/>
          </a:p>
          <a:p>
            <a:r>
              <a:rPr lang="en-US" altLang="zh-CN" dirty="0"/>
              <a:t>Something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96FF"/>
                </a:solidFill>
              </a:rPr>
              <a:t>have</a:t>
            </a:r>
            <a:endParaRPr lang="en-US" altLang="zh-CN" dirty="0">
              <a:solidFill>
                <a:srgbClr val="0096FF"/>
              </a:solidFill>
            </a:endParaRPr>
          </a:p>
          <a:p>
            <a:pPr lvl="1"/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keys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smart</a:t>
            </a:r>
            <a:r>
              <a:rPr lang="zh-CN" altLang="en-US" dirty="0"/>
              <a:t> </a:t>
            </a:r>
            <a:r>
              <a:rPr lang="en-US" altLang="zh-CN" dirty="0"/>
              <a:t>cards</a:t>
            </a:r>
            <a:endParaRPr lang="en-US" altLang="zh-CN" dirty="0"/>
          </a:p>
          <a:p>
            <a:r>
              <a:rPr lang="en-US" altLang="zh-CN" dirty="0"/>
              <a:t>Something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96FF"/>
                </a:solidFill>
              </a:rPr>
              <a:t>are</a:t>
            </a:r>
            <a:endParaRPr lang="en-US" altLang="zh-CN" dirty="0">
              <a:solidFill>
                <a:srgbClr val="0096FF"/>
              </a:solidFill>
            </a:endParaRPr>
          </a:p>
          <a:p>
            <a:pPr lvl="1"/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fingerprint,</a:t>
            </a:r>
            <a:r>
              <a:rPr lang="zh-CN" altLang="en-US" dirty="0"/>
              <a:t> </a:t>
            </a:r>
            <a:r>
              <a:rPr lang="en-US" altLang="zh-CN" dirty="0"/>
              <a:t>iris,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GB" altLang="zh-CN" dirty="0"/>
              <a:t>biometric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b="1" dirty="0">
                <a:solidFill>
                  <a:schemeClr val="accent2"/>
                </a:solidFill>
              </a:rPr>
              <a:t>Q:</a:t>
            </a:r>
            <a:r>
              <a:rPr lang="zh-CN" altLang="en-US" b="1" dirty="0"/>
              <a:t> </a:t>
            </a:r>
            <a:r>
              <a:rPr lang="en-US" altLang="zh-CN" b="1" dirty="0"/>
              <a:t>What</a:t>
            </a:r>
            <a:r>
              <a:rPr lang="zh-CN" altLang="en-US" b="1" dirty="0"/>
              <a:t> </a:t>
            </a:r>
            <a:r>
              <a:rPr lang="en-US" altLang="zh-CN" b="1" dirty="0"/>
              <a:t>are</a:t>
            </a:r>
            <a:r>
              <a:rPr lang="zh-CN" altLang="en-US" b="1" dirty="0"/>
              <a:t> </a:t>
            </a:r>
            <a:r>
              <a:rPr lang="en-US" altLang="zh-CN" b="1" dirty="0"/>
              <a:t>their</a:t>
            </a:r>
            <a:r>
              <a:rPr lang="zh-CN" altLang="en-US" b="1" dirty="0"/>
              <a:t> </a:t>
            </a:r>
            <a:r>
              <a:rPr lang="en-US" altLang="zh-CN" b="1" dirty="0"/>
              <a:t>pros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cons?</a:t>
            </a:r>
            <a:endParaRPr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18795" y="4411345"/>
            <a:ext cx="80778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know</a:t>
            </a:r>
            <a:r>
              <a:rPr lang="zh-CN" altLang="en-US" sz="1600"/>
              <a:t>：</a:t>
            </a:r>
            <a:r>
              <a:rPr lang="en-US" altLang="zh-CN" sz="1600"/>
              <a:t>cons</a:t>
            </a:r>
            <a:r>
              <a:rPr lang="zh-CN" altLang="en-US" sz="1600"/>
              <a:t>：容易丢失，并且输入相对麻烦</a:t>
            </a:r>
            <a:endParaRPr lang="zh-CN" altLang="en-US" sz="1600"/>
          </a:p>
          <a:p>
            <a:r>
              <a:rPr lang="en-US" altLang="zh-CN" sz="1600"/>
              <a:t>have</a:t>
            </a:r>
            <a:r>
              <a:rPr lang="zh-CN" altLang="en-US" sz="1600"/>
              <a:t>：</a:t>
            </a:r>
            <a:r>
              <a:rPr lang="en-US" altLang="zh-CN" sz="1600"/>
              <a:t>cons</a:t>
            </a:r>
            <a:r>
              <a:rPr lang="zh-CN" altLang="en-US" sz="1600"/>
              <a:t>：容易丢失，容易被偷</a:t>
            </a:r>
            <a:endParaRPr lang="zh-CN" altLang="en-US" sz="1600"/>
          </a:p>
          <a:p>
            <a:r>
              <a:rPr lang="en-US" altLang="zh-CN" sz="1600"/>
              <a:t>are</a:t>
            </a:r>
            <a:r>
              <a:rPr lang="zh-CN" altLang="en-US" sz="1600"/>
              <a:t>：</a:t>
            </a:r>
            <a:r>
              <a:rPr lang="en-US" altLang="zh-CN" sz="1600"/>
              <a:t>pros</a:t>
            </a:r>
            <a:r>
              <a:rPr lang="zh-CN" altLang="en-US" sz="1600"/>
              <a:t>：难以复制，具有很好的唯一性，</a:t>
            </a:r>
            <a:r>
              <a:rPr lang="en-US" altLang="zh-CN" sz="1600"/>
              <a:t>cons</a:t>
            </a:r>
            <a:r>
              <a:rPr lang="zh-CN" altLang="en-US" sz="1600"/>
              <a:t>：由于很难修改，一旦泄露无法保护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Authentication: Password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Password goals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Authenticate user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Adversary must guess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For random 8-letter passwords, ~</a:t>
            </a:r>
            <a:r>
              <a:rPr kumimoji="1" lang="en-US" altLang="zh-CN" dirty="0">
                <a:solidFill>
                  <a:srgbClr val="FF0000"/>
                </a:solidFill>
              </a:rPr>
              <a:t>26</a:t>
            </a:r>
            <a:r>
              <a:rPr kumimoji="1" lang="en-US" altLang="zh-CN" baseline="30000" dirty="0">
                <a:solidFill>
                  <a:srgbClr val="FF0000"/>
                </a:solidFill>
              </a:rPr>
              <a:t>8</a:t>
            </a:r>
            <a:r>
              <a:rPr kumimoji="1" lang="en-US" altLang="zh-CN" dirty="0"/>
              <a:t>?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Guessing is expensive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Review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sz="2100" b="1" dirty="0">
                <a:solidFill>
                  <a:schemeClr val="tx1"/>
                </a:solidFill>
              </a:rPr>
              <a:t>Security is a </a:t>
            </a:r>
            <a:r>
              <a:rPr lang="en-US" altLang="zh-CN" sz="2100" b="1" u="sng" dirty="0">
                <a:solidFill>
                  <a:schemeClr val="tx1"/>
                </a:solidFill>
              </a:rPr>
              <a:t>negative goal</a:t>
            </a:r>
            <a:endParaRPr lang="en-US" altLang="zh-CN" sz="2100" b="1" u="sng" dirty="0">
              <a:solidFill>
                <a:schemeClr val="tx1"/>
              </a:solidFill>
            </a:endParaRPr>
          </a:p>
          <a:p>
            <a:pPr lvl="1"/>
            <a:r>
              <a:rPr lang="en-US" altLang="zh-CN" sz="1900" dirty="0"/>
              <a:t>Want to achieve something despite whatever adversary might do</a:t>
            </a:r>
            <a:endParaRPr lang="en-US" altLang="zh-CN" sz="2000" dirty="0"/>
          </a:p>
          <a:p>
            <a:r>
              <a:rPr lang="en-US" altLang="zh-CN" sz="2100" dirty="0"/>
              <a:t>How to make progress in building a secure system?</a:t>
            </a:r>
            <a:endParaRPr lang="en-US" altLang="zh-CN" sz="2100" dirty="0"/>
          </a:p>
          <a:p>
            <a:pPr lvl="1"/>
            <a:r>
              <a:rPr lang="en-US" altLang="zh-CN" sz="1900" dirty="0"/>
              <a:t>Be clear about goals: "</a:t>
            </a:r>
            <a:r>
              <a:rPr lang="en-US" altLang="zh-CN" sz="1900" b="1" dirty="0">
                <a:solidFill>
                  <a:schemeClr val="accent1"/>
                </a:solidFill>
              </a:rPr>
              <a:t>policy</a:t>
            </a:r>
            <a:r>
              <a:rPr lang="en-US" altLang="zh-CN" sz="1900" dirty="0"/>
              <a:t>"</a:t>
            </a:r>
            <a:r>
              <a:rPr lang="zh-CN" altLang="en-US" sz="1900" dirty="0"/>
              <a:t> </a:t>
            </a:r>
            <a:endParaRPr lang="en-US" altLang="zh-CN" sz="1900" dirty="0"/>
          </a:p>
          <a:p>
            <a:pPr lvl="2"/>
            <a:r>
              <a:rPr lang="en-US" altLang="zh-CN" sz="1900" dirty="0"/>
              <a:t>C.I.A.</a:t>
            </a:r>
            <a:endParaRPr lang="en-US" altLang="zh-CN" sz="1900" dirty="0"/>
          </a:p>
          <a:p>
            <a:pPr lvl="1"/>
            <a:r>
              <a:rPr lang="en-US" altLang="zh-CN" sz="1900" dirty="0"/>
              <a:t>Be clear about assumptions: "</a:t>
            </a:r>
            <a:r>
              <a:rPr lang="en-US" altLang="zh-CN" sz="1900" b="1" dirty="0">
                <a:solidFill>
                  <a:schemeClr val="accent1"/>
                </a:solidFill>
              </a:rPr>
              <a:t>threat model</a:t>
            </a:r>
            <a:r>
              <a:rPr lang="en-US" altLang="zh-CN" sz="1900" dirty="0"/>
              <a:t>"</a:t>
            </a:r>
            <a:endParaRPr lang="en-US" altLang="zh-CN" sz="1900" dirty="0"/>
          </a:p>
          <a:p>
            <a:pPr lvl="2"/>
            <a:r>
              <a:rPr lang="en-US" altLang="zh-CN" sz="1900" dirty="0"/>
              <a:t>What</a:t>
            </a:r>
            <a:r>
              <a:rPr lang="zh-CN" altLang="en-US" sz="1900" dirty="0"/>
              <a:t> </a:t>
            </a:r>
            <a:r>
              <a:rPr lang="en-US" altLang="zh-CN" sz="1900" dirty="0"/>
              <a:t>are</a:t>
            </a:r>
            <a:r>
              <a:rPr lang="zh-CN" altLang="en-US" sz="1900" dirty="0"/>
              <a:t> </a:t>
            </a:r>
            <a:r>
              <a:rPr lang="en-US" altLang="zh-CN" sz="1900" dirty="0"/>
              <a:t>the</a:t>
            </a:r>
            <a:r>
              <a:rPr lang="zh-CN" altLang="en-US" sz="1900" dirty="0"/>
              <a:t> </a:t>
            </a:r>
            <a:r>
              <a:rPr lang="en-US" altLang="zh-CN" sz="1900" dirty="0"/>
              <a:t>assumptions?</a:t>
            </a:r>
            <a:endParaRPr lang="en-US" altLang="zh-CN" sz="1900" dirty="0"/>
          </a:p>
          <a:p>
            <a:pPr lvl="1"/>
            <a:endParaRPr lang="en-US" altLang="zh-CN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An Example: Guessing Password</a:t>
            </a:r>
            <a:r>
              <a:rPr kumimoji="1" lang="zh-CN" altLang="en-US" dirty="0"/>
              <a:t> </a:t>
            </a:r>
            <a:r>
              <a:rPr kumimoji="1" lang="en-US" altLang="zh-CN"/>
              <a:t>(Tenex)</a:t>
            </a:r>
            <a:endParaRPr kumimoji="1"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2020787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kumimoji="1" lang="en-US" altLang="zh-CN" sz="2000" dirty="0" err="1">
                <a:latin typeface="Consolas" panose="020B0609020204030204"/>
                <a:cs typeface="Consolas" panose="020B0609020204030204"/>
              </a:rPr>
              <a:t>checkpw</a:t>
            </a:r>
            <a:r>
              <a:rPr kumimoji="1" lang="zh-CN" altLang="en-US" sz="2000" dirty="0">
                <a:latin typeface="Consolas" panose="020B0609020204030204"/>
                <a:cs typeface="Consolas" panose="020B0609020204030204"/>
              </a:rPr>
              <a:t> </a:t>
            </a:r>
            <a:r>
              <a:rPr kumimoji="1" lang="en-US" altLang="zh-CN" sz="2000" dirty="0">
                <a:latin typeface="Consolas" panose="020B0609020204030204"/>
                <a:cs typeface="Consolas" panose="020B0609020204030204"/>
              </a:rPr>
              <a:t>(user, </a:t>
            </a:r>
            <a:r>
              <a:rPr kumimoji="1" lang="en-US" altLang="zh-CN" sz="2000" dirty="0" err="1">
                <a:latin typeface="Consolas" panose="020B0609020204030204"/>
                <a:cs typeface="Consolas" panose="020B0609020204030204"/>
              </a:rPr>
              <a:t>passwd</a:t>
            </a:r>
            <a:r>
              <a:rPr kumimoji="1" lang="en-US" altLang="zh-CN" sz="2000" dirty="0">
                <a:latin typeface="Consolas" panose="020B0609020204030204"/>
                <a:cs typeface="Consolas" panose="020B0609020204030204"/>
              </a:rPr>
              <a:t>):</a:t>
            </a:r>
            <a:endParaRPr kumimoji="1" lang="en-US" altLang="zh-CN" sz="2000" dirty="0">
              <a:latin typeface="Consolas" panose="020B0609020204030204"/>
              <a:cs typeface="Consolas" panose="020B0609020204030204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kumimoji="1" lang="en-US" altLang="zh-CN" sz="2000" dirty="0">
                <a:latin typeface="Consolas" panose="020B0609020204030204"/>
                <a:cs typeface="Consolas" panose="020B0609020204030204"/>
              </a:rPr>
              <a:t>      </a:t>
            </a:r>
            <a:r>
              <a:rPr kumimoji="1" lang="en-US" altLang="zh-CN" sz="2000" b="0" dirty="0">
                <a:latin typeface="Consolas" panose="020B0609020204030204"/>
                <a:cs typeface="Consolas" panose="020B0609020204030204"/>
              </a:rPr>
              <a:t>acct = accounts[user]</a:t>
            </a:r>
            <a:endParaRPr kumimoji="1" lang="en-US" altLang="zh-CN" sz="2000" b="0" dirty="0">
              <a:latin typeface="Consolas" panose="020B0609020204030204"/>
              <a:cs typeface="Consolas" panose="020B0609020204030204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kumimoji="1" lang="en-US" altLang="zh-CN" sz="2000" b="0" dirty="0">
                <a:latin typeface="Consolas" panose="020B0609020204030204"/>
                <a:cs typeface="Consolas" panose="020B0609020204030204"/>
              </a:rPr>
              <a:t>      for </a:t>
            </a:r>
            <a:r>
              <a:rPr kumimoji="1" lang="en-US" altLang="zh-CN" sz="2000" b="0" dirty="0" err="1">
                <a:latin typeface="Consolas" panose="020B0609020204030204"/>
                <a:cs typeface="Consolas" panose="020B0609020204030204"/>
              </a:rPr>
              <a:t>i</a:t>
            </a:r>
            <a:r>
              <a:rPr kumimoji="1" lang="en-US" altLang="zh-CN" sz="2000" b="0" dirty="0">
                <a:latin typeface="Consolas" panose="020B0609020204030204"/>
                <a:cs typeface="Consolas" panose="020B0609020204030204"/>
              </a:rPr>
              <a:t> in range(0, </a:t>
            </a:r>
            <a:r>
              <a:rPr kumimoji="1" lang="en-US" altLang="zh-CN" sz="2000" b="0" dirty="0" err="1">
                <a:latin typeface="Consolas" panose="020B0609020204030204"/>
                <a:cs typeface="Consolas" panose="020B0609020204030204"/>
              </a:rPr>
              <a:t>len</a:t>
            </a:r>
            <a:r>
              <a:rPr kumimoji="1" lang="en-US" altLang="zh-CN" sz="2000" b="0" dirty="0">
                <a:latin typeface="Consolas" panose="020B0609020204030204"/>
                <a:cs typeface="Consolas" panose="020B0609020204030204"/>
              </a:rPr>
              <a:t>(</a:t>
            </a:r>
            <a:r>
              <a:rPr kumimoji="1" lang="en-US" altLang="zh-CN" sz="2000" b="0" dirty="0" err="1">
                <a:latin typeface="Consolas" panose="020B0609020204030204"/>
                <a:cs typeface="Consolas" panose="020B0609020204030204"/>
              </a:rPr>
              <a:t>acct.pw</a:t>
            </a:r>
            <a:r>
              <a:rPr kumimoji="1" lang="en-US" altLang="zh-CN" sz="2000" b="0" dirty="0">
                <a:latin typeface="Consolas" panose="020B0609020204030204"/>
                <a:cs typeface="Consolas" panose="020B0609020204030204"/>
              </a:rPr>
              <a:t>)):</a:t>
            </a:r>
            <a:endParaRPr kumimoji="1" lang="en-US" altLang="zh-CN" sz="2000" b="0" dirty="0">
              <a:latin typeface="Consolas" panose="020B0609020204030204"/>
              <a:cs typeface="Consolas" panose="020B0609020204030204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kumimoji="1" lang="en-US" altLang="zh-CN" sz="2000" b="0" dirty="0">
                <a:latin typeface="Consolas" panose="020B0609020204030204"/>
                <a:cs typeface="Consolas" panose="020B0609020204030204"/>
              </a:rPr>
              <a:t>          if </a:t>
            </a:r>
            <a:r>
              <a:rPr kumimoji="1" lang="en-US" altLang="zh-CN" sz="2000" b="0" dirty="0" err="1">
                <a:latin typeface="Consolas" panose="020B0609020204030204"/>
                <a:cs typeface="Consolas" panose="020B0609020204030204"/>
              </a:rPr>
              <a:t>acct.pw</a:t>
            </a:r>
            <a:r>
              <a:rPr kumimoji="1" lang="en-US" altLang="zh-CN" sz="2000" b="0" dirty="0">
                <a:latin typeface="Consolas" panose="020B0609020204030204"/>
                <a:cs typeface="Consolas" panose="020B0609020204030204"/>
              </a:rPr>
              <a:t>[</a:t>
            </a:r>
            <a:r>
              <a:rPr kumimoji="1" lang="en-US" altLang="zh-CN" sz="2000" b="0" dirty="0" err="1">
                <a:latin typeface="Consolas" panose="020B0609020204030204"/>
                <a:cs typeface="Consolas" panose="020B0609020204030204"/>
              </a:rPr>
              <a:t>i</a:t>
            </a:r>
            <a:r>
              <a:rPr kumimoji="1" lang="en-US" altLang="zh-CN" sz="2000" b="0" dirty="0">
                <a:latin typeface="Consolas" panose="020B0609020204030204"/>
                <a:cs typeface="Consolas" panose="020B0609020204030204"/>
              </a:rPr>
              <a:t>] ≠ </a:t>
            </a:r>
            <a:r>
              <a:rPr kumimoji="1" lang="en-US" altLang="zh-CN" sz="2000" b="0" dirty="0" err="1">
                <a:latin typeface="Consolas" panose="020B0609020204030204"/>
                <a:cs typeface="Consolas" panose="020B0609020204030204"/>
              </a:rPr>
              <a:t>passwd</a:t>
            </a:r>
            <a:r>
              <a:rPr kumimoji="1" lang="en-US" altLang="zh-CN" sz="2000" b="0" dirty="0">
                <a:latin typeface="Consolas" panose="020B0609020204030204"/>
                <a:cs typeface="Consolas" panose="020B0609020204030204"/>
              </a:rPr>
              <a:t>[</a:t>
            </a:r>
            <a:r>
              <a:rPr kumimoji="1" lang="en-US" altLang="zh-CN" sz="2000" b="0" dirty="0" err="1">
                <a:latin typeface="Consolas" panose="020B0609020204030204"/>
                <a:cs typeface="Consolas" panose="020B0609020204030204"/>
              </a:rPr>
              <a:t>i</a:t>
            </a:r>
            <a:r>
              <a:rPr kumimoji="1" lang="en-US" altLang="zh-CN" sz="2000" b="0" dirty="0">
                <a:latin typeface="Consolas" panose="020B0609020204030204"/>
                <a:cs typeface="Consolas" panose="020B0609020204030204"/>
              </a:rPr>
              <a:t>]:</a:t>
            </a:r>
            <a:endParaRPr kumimoji="1" lang="en-US" altLang="zh-CN" sz="2000" b="0" dirty="0">
              <a:latin typeface="Consolas" panose="020B0609020204030204"/>
              <a:cs typeface="Consolas" panose="020B0609020204030204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kumimoji="1" lang="en-US" altLang="zh-CN" sz="2000" b="0" dirty="0">
                <a:latin typeface="Consolas" panose="020B0609020204030204"/>
                <a:cs typeface="Consolas" panose="020B0609020204030204"/>
              </a:rPr>
              <a:t>          	return False</a:t>
            </a:r>
            <a:endParaRPr kumimoji="1" lang="en-US" altLang="zh-CN" sz="2000" b="0" dirty="0">
              <a:latin typeface="Consolas" panose="020B0609020204030204"/>
              <a:cs typeface="Consolas" panose="020B0609020204030204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kumimoji="1" lang="en-US" altLang="zh-CN" sz="2000" b="0" dirty="0">
                <a:latin typeface="Consolas" panose="020B0609020204030204"/>
                <a:cs typeface="Consolas" panose="020B0609020204030204"/>
              </a:rPr>
              <a:t>      return True</a:t>
            </a:r>
            <a:endParaRPr kumimoji="1" lang="zh-CN" altLang="en-US" sz="2000" b="0" dirty="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18836" y="4801716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P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22892" y="4801716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A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26948" y="4801716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S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31004" y="4801716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S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35060" y="4801716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FF0000"/>
                </a:solidFill>
              </a:rPr>
              <a:t>w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39116" y="4801716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O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43172" y="4801716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R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47228" y="4801716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D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18836" y="3649588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P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22892" y="3649588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A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26948" y="3649588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S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31004" y="3649588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S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35060" y="3649588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W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339116" y="3649588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O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43172" y="3649588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R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47228" y="3649588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D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06668" y="3721596"/>
            <a:ext cx="13997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 err="1">
                <a:solidFill>
                  <a:schemeClr val="accent1">
                    <a:lumMod val="50000"/>
                  </a:schemeClr>
                </a:solidFill>
                <a:cs typeface="Arial Narrow"/>
              </a:rPr>
              <a:t>passwd</a:t>
            </a:r>
            <a:r>
              <a:rPr kumimoji="1" lang="en-US" altLang="zh-CN" sz="2800" dirty="0">
                <a:solidFill>
                  <a:schemeClr val="accent1">
                    <a:lumMod val="50000"/>
                  </a:schemeClr>
                </a:solidFill>
                <a:cs typeface="Arial Narrow"/>
              </a:rPr>
              <a:t>: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cs typeface="Arial Narrow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06668" y="4860511"/>
            <a:ext cx="1417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rgbClr val="254061"/>
                </a:solidFill>
                <a:cs typeface="Arial Narrow"/>
              </a:rPr>
              <a:t>acct.pw</a:t>
            </a:r>
            <a:r>
              <a:rPr lang="en-US" altLang="zh-CN" sz="2800" dirty="0">
                <a:solidFill>
                  <a:srgbClr val="254061"/>
                </a:solidFill>
                <a:cs typeface="Arial Narrow"/>
              </a:rPr>
              <a:t>:</a:t>
            </a:r>
            <a:endParaRPr lang="zh-CN" altLang="en-US" sz="2800" dirty="0">
              <a:solidFill>
                <a:srgbClr val="254061"/>
              </a:solidFill>
              <a:cs typeface="Arial Narrow"/>
            </a:endParaRPr>
          </a:p>
        </p:txBody>
      </p:sp>
      <p:cxnSp>
        <p:nvCxnSpPr>
          <p:cNvPr id="25" name="直线箭头连接符 24"/>
          <p:cNvCxnSpPr>
            <a:stCxn id="14" idx="2"/>
            <a:endCxn id="6" idx="0"/>
          </p:cNvCxnSpPr>
          <p:nvPr/>
        </p:nvCxnSpPr>
        <p:spPr>
          <a:xfrm>
            <a:off x="3070864" y="4297660"/>
            <a:ext cx="0" cy="50405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stCxn id="15" idx="2"/>
            <a:endCxn id="7" idx="0"/>
          </p:cNvCxnSpPr>
          <p:nvPr/>
        </p:nvCxnSpPr>
        <p:spPr>
          <a:xfrm>
            <a:off x="3574920" y="4297660"/>
            <a:ext cx="0" cy="50405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stCxn id="16" idx="2"/>
            <a:endCxn id="8" idx="0"/>
          </p:cNvCxnSpPr>
          <p:nvPr/>
        </p:nvCxnSpPr>
        <p:spPr>
          <a:xfrm>
            <a:off x="4078976" y="4297660"/>
            <a:ext cx="0" cy="50405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17" idx="2"/>
            <a:endCxn id="9" idx="0"/>
          </p:cNvCxnSpPr>
          <p:nvPr/>
        </p:nvCxnSpPr>
        <p:spPr>
          <a:xfrm>
            <a:off x="4583032" y="4297660"/>
            <a:ext cx="0" cy="50405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>
            <a:stCxn id="18" idx="2"/>
            <a:endCxn id="10" idx="0"/>
          </p:cNvCxnSpPr>
          <p:nvPr/>
        </p:nvCxnSpPr>
        <p:spPr>
          <a:xfrm>
            <a:off x="5087088" y="4297660"/>
            <a:ext cx="0" cy="50405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102098" y="4278496"/>
            <a:ext cx="391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632523"/>
                </a:solidFill>
                <a:cs typeface="Arial Narrow"/>
              </a:rPr>
              <a:t>X</a:t>
            </a:r>
            <a:endParaRPr lang="zh-CN" altLang="en-US" sz="2800" dirty="0">
              <a:solidFill>
                <a:srgbClr val="632523"/>
              </a:solidFill>
              <a:cs typeface="Arial Narrow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98795" y="1308735"/>
            <a:ext cx="304800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问题：容易暴露不匹配的位置，因为在不匹配的时候会直接</a:t>
            </a:r>
            <a:r>
              <a:rPr lang="en-US" altLang="zh-CN" sz="1600"/>
              <a:t>return false</a:t>
            </a:r>
            <a:r>
              <a:rPr lang="zh-CN" altLang="en-US" sz="1600"/>
              <a:t>，时间会比全部匹配少。攻击者可以通过计时的方式进行攻击。</a:t>
            </a:r>
            <a:endParaRPr lang="zh-CN" altLang="en-US" sz="1600"/>
          </a:p>
          <a:p>
            <a:r>
              <a:rPr lang="zh-CN" altLang="en-US" sz="1600"/>
              <a:t>一种可能的解决方式是：不要不匹配就</a:t>
            </a:r>
            <a:r>
              <a:rPr lang="en-US" altLang="zh-CN" sz="1600"/>
              <a:t>return</a:t>
            </a:r>
            <a:r>
              <a:rPr lang="zh-CN" altLang="en-US" sz="1600"/>
              <a:t>，而是只做一个标记，在全部比较之后在</a:t>
            </a:r>
            <a:r>
              <a:rPr lang="en-US" altLang="zh-CN" sz="1600"/>
              <a:t>return</a:t>
            </a:r>
            <a:r>
              <a:rPr lang="zh-CN" altLang="en-US" sz="1600"/>
              <a:t>。</a:t>
            </a:r>
            <a:endParaRPr lang="zh-CN" altLang="en-US"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Problem: Guess One Character at a Time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Guess</a:t>
            </a:r>
            <a:r>
              <a:rPr kumimoji="1" lang="en-US" altLang="zh-CN" dirty="0"/>
              <a:t> a password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Allocate password </a:t>
            </a:r>
            <a:r>
              <a:rPr kumimoji="1" lang="en-US" altLang="zh-CN" dirty="0">
                <a:solidFill>
                  <a:srgbClr val="FF0000"/>
                </a:solidFill>
              </a:rPr>
              <a:t>1 byte away from a page boundary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en-US" altLang="zh-CN" dirty="0"/>
              <a:t>Page-fault means first char is OK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Example of cross-layer interactions</a:t>
            </a:r>
            <a:endParaRPr kumimoji="1" lang="en-US" altLang="zh-CN" dirty="0"/>
          </a:p>
          <a:p>
            <a:r>
              <a:rPr kumimoji="1" lang="en-US" altLang="zh-CN" dirty="0"/>
              <a:t>Problem: </a:t>
            </a:r>
            <a:r>
              <a:rPr kumimoji="1" lang="en-US" altLang="zh-CN" dirty="0">
                <a:solidFill>
                  <a:srgbClr val="FF0000"/>
                </a:solidFill>
              </a:rPr>
              <a:t>server has a copy of all passwords</a:t>
            </a:r>
            <a:endParaRPr kumimoji="1" lang="en-US" altLang="zh-CN" dirty="0"/>
          </a:p>
          <a:p>
            <a:pPr lvl="1"/>
            <a:r>
              <a:rPr lang="en-US" altLang="zh-CN" dirty="0"/>
              <a:t>If adversary exploits buffer overflow, can get a copy of all passwords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800" dirty="0"/>
              <a:t>Timing Attack: Guess One Character at a Time</a:t>
            </a:r>
            <a:endParaRPr kumimoji="1"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Guess a password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Allocate password 1 byte away from a page boundary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Page-fault means first char is OK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Example of cross-layer interactions</a:t>
            </a:r>
            <a:endParaRPr kumimoji="1" lang="en-US" altLang="zh-CN" dirty="0"/>
          </a:p>
          <a:p>
            <a:r>
              <a:rPr kumimoji="1" lang="en-US" altLang="zh-CN" dirty="0"/>
              <a:t>Also known as "</a:t>
            </a:r>
            <a:r>
              <a:rPr kumimoji="1" lang="en-US" altLang="zh-CN" b="1" i="1" dirty="0">
                <a:solidFill>
                  <a:schemeClr val="accent2"/>
                </a:solidFill>
              </a:rPr>
              <a:t>Timing Attack</a:t>
            </a:r>
            <a:r>
              <a:rPr kumimoji="1" lang="en-US" altLang="zh-CN" dirty="0"/>
              <a:t>"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800" dirty="0"/>
              <a:t>Timing Attack: Guess One Character at a Time</a:t>
            </a:r>
            <a:endParaRPr kumimoji="1"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691680" y="1777380"/>
            <a:ext cx="864096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91680" y="2785492"/>
            <a:ext cx="864096" cy="1080120"/>
          </a:xfrm>
          <a:prstGeom prst="rect">
            <a:avLst/>
          </a:prstGeom>
          <a:noFill/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40435" y="2425452"/>
            <a:ext cx="654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79921" y="2785492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aaaaaa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43808" y="1777380"/>
            <a:ext cx="864096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43808" y="2785492"/>
            <a:ext cx="864096" cy="1080120"/>
          </a:xfrm>
          <a:prstGeom prst="rect">
            <a:avLst/>
          </a:prstGeom>
          <a:noFill/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92563" y="2425452"/>
            <a:ext cx="654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32049" y="2785492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aaaaaa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95936" y="1777380"/>
            <a:ext cx="864096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95936" y="2785492"/>
            <a:ext cx="864096" cy="1080120"/>
          </a:xfrm>
          <a:prstGeom prst="rect">
            <a:avLst/>
          </a:prstGeom>
          <a:noFill/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44691" y="2425452"/>
            <a:ext cx="654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84177" y="2785492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aaaaaa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3528" y="1674796"/>
            <a:ext cx="115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endParaRPr kumimoji="1" lang="zh-CN" alt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0" y="2753175"/>
            <a:ext cx="1475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Disk</a:t>
            </a: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Fault</a:t>
            </a:r>
            <a:endParaRPr kumimoji="1" lang="zh-CN" alt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75656" y="415364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1ms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27784" y="415364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1ms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79912" y="415364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10ms</a:t>
            </a:r>
            <a:endParaRPr kumimoji="1" lang="zh-CN" altLang="en-US" sz="1400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152319" y="4598466"/>
            <a:ext cx="2551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Fault!</a:t>
            </a:r>
            <a:endParaRPr kumimoji="1" lang="en-US" altLang="zh-CN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1" lang="en-US" altLang="zh-CN" baseline="30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'c'</a:t>
            </a:r>
            <a:endParaRPr kumimoji="1" lang="en-US" altLang="zh-C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148064" y="1777380"/>
            <a:ext cx="864096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48064" y="2785492"/>
            <a:ext cx="864096" cy="1080120"/>
          </a:xfrm>
          <a:prstGeom prst="rect">
            <a:avLst/>
          </a:prstGeom>
          <a:noFill/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396819" y="2425452"/>
            <a:ext cx="654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136305" y="2785492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aaaaa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32040" y="415364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1ms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804248" y="1777380"/>
            <a:ext cx="864096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804248" y="2785492"/>
            <a:ext cx="864096" cy="1080120"/>
          </a:xfrm>
          <a:prstGeom prst="rect">
            <a:avLst/>
          </a:prstGeom>
          <a:noFill/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53003" y="2425452"/>
            <a:ext cx="654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792489" y="2785492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aaaaa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012160" y="2497460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588224" y="415364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10ms</a:t>
            </a:r>
            <a:endParaRPr kumimoji="1" lang="zh-CN" altLang="en-US" sz="1400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833064" y="4598466"/>
            <a:ext cx="280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Fault!</a:t>
            </a:r>
            <a:endParaRPr kumimoji="1" lang="en-US" altLang="zh-CN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1" lang="en-US" altLang="zh-CN" baseline="30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's'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668344" y="2497460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金色五角星PNG免费下载- 图星人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001" y="1304587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金色五角星PNG免费下载- 图星人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669" y="1304472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0" y="4370070"/>
            <a:ext cx="34639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根据前面的比较算法，如果不相同会直接</a:t>
            </a:r>
            <a:r>
              <a:rPr lang="en-US" altLang="zh-CN" sz="1600"/>
              <a:t>return</a:t>
            </a:r>
            <a:r>
              <a:rPr lang="zh-CN" altLang="en-US" sz="1600"/>
              <a:t>，因而只有相同的情况下才会取访问下一位，即会导致</a:t>
            </a:r>
            <a:r>
              <a:rPr lang="en-US" altLang="zh-CN" sz="1600"/>
              <a:t>page fault</a:t>
            </a:r>
            <a:r>
              <a:rPr lang="zh-CN" altLang="en-US" sz="1600"/>
              <a:t>。而这会导致磁盘访问，所以很慢。即通过读磁盘来放大时间差</a:t>
            </a:r>
            <a:endParaRPr lang="zh-CN" altLang="en-US"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Idea: Store Hash of Password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Hash functions: arbitrary strings to </a:t>
            </a:r>
            <a:r>
              <a:rPr lang="en-US" altLang="zh-CN" sz="2000" dirty="0">
                <a:solidFill>
                  <a:srgbClr val="FF0000"/>
                </a:solidFill>
              </a:rPr>
              <a:t>fixed-length output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Common output sizes are 160 bits, 256 bits, ..</a:t>
            </a:r>
            <a:endParaRPr lang="en-US" altLang="zh-CN" dirty="0"/>
          </a:p>
          <a:p>
            <a:pPr lvl="1"/>
            <a:r>
              <a:rPr lang="en-US" altLang="zh-CN" dirty="0"/>
              <a:t>One-way: </a:t>
            </a:r>
            <a:r>
              <a:rPr lang="en-US" altLang="zh-CN" dirty="0">
                <a:solidFill>
                  <a:srgbClr val="FF0000"/>
                </a:solidFill>
              </a:rPr>
              <a:t>given H(x), hard to recover x</a:t>
            </a:r>
            <a:endParaRPr lang="en-US" altLang="zh-CN" dirty="0"/>
          </a:p>
          <a:p>
            <a:pPr lvl="1"/>
            <a:r>
              <a:rPr lang="en-US" altLang="zh-CN" dirty="0"/>
              <a:t>Collision-resistant: hard to find different x and y such that H(x)=H(y)</a:t>
            </a:r>
            <a:endParaRPr lang="en-US" altLang="zh-CN" dirty="0"/>
          </a:p>
          <a:p>
            <a:pPr lvl="1"/>
            <a:r>
              <a:rPr lang="en-US" altLang="zh-CN" dirty="0"/>
              <a:t>Evolve(</a:t>
            </a:r>
            <a:r>
              <a:rPr lang="zh-CN" altLang="en-US" dirty="0"/>
              <a:t>发展</a:t>
            </a:r>
            <a:r>
              <a:rPr lang="en-US" altLang="zh-CN" dirty="0"/>
              <a:t>) over time: SHA-0 and MD-5 used to be popular, now considered broken</a:t>
            </a:r>
            <a:endParaRPr lang="en-US" altLang="zh-CN" dirty="0"/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Store Hash of Password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Accounts database stores hash of every user's password</a:t>
            </a:r>
            <a:endParaRPr lang="en-US" altLang="zh-CN" dirty="0"/>
          </a:p>
          <a:p>
            <a:r>
              <a:rPr lang="en-US" altLang="zh-CN" dirty="0"/>
              <a:t>Compute hash, check if the hash matches</a:t>
            </a:r>
            <a:endParaRPr lang="en-US" altLang="zh-CN" dirty="0"/>
          </a:p>
          <a:p>
            <a:r>
              <a:rPr lang="en-US" altLang="zh-CN" dirty="0"/>
              <a:t>Solves not only the </a:t>
            </a:r>
            <a:r>
              <a:rPr lang="en-US" altLang="zh-CN" dirty="0">
                <a:solidFill>
                  <a:srgbClr val="FF0000"/>
                </a:solidFill>
              </a:rPr>
              <a:t>password theft problem, but also the page-fault attack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61340" y="2653665"/>
            <a:ext cx="79502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使用</a:t>
            </a:r>
            <a:r>
              <a:rPr lang="en-US" altLang="zh-CN" sz="1600"/>
              <a:t>HASH</a:t>
            </a:r>
            <a:r>
              <a:rPr lang="zh-CN" altLang="en-US" sz="1600"/>
              <a:t>：将不等长的密码变成等长的字符串，从而进行</a:t>
            </a:r>
            <a:r>
              <a:rPr lang="en-US" altLang="zh-CN" sz="1600"/>
              <a:t>”</a:t>
            </a:r>
            <a:r>
              <a:rPr lang="zh-CN" altLang="en-US" sz="1600"/>
              <a:t>加密</a:t>
            </a:r>
            <a:r>
              <a:rPr lang="en-US" altLang="zh-CN" sz="1600"/>
              <a:t>”</a:t>
            </a:r>
            <a:r>
              <a:rPr lang="zh-CN" altLang="en-US" sz="1600"/>
              <a:t>，提高正面攻击的难度。</a:t>
            </a:r>
            <a:endParaRPr lang="zh-CN" altLang="en-US" sz="1600"/>
          </a:p>
          <a:p>
            <a:r>
              <a:rPr lang="zh-CN" altLang="en-US" sz="1600"/>
              <a:t>但是，这种方式并不完全好用。因为对于一些很常用的密码，通过这种方式生成的</a:t>
            </a:r>
            <a:r>
              <a:rPr lang="en-US" altLang="zh-CN" sz="1600"/>
              <a:t>hash</a:t>
            </a:r>
            <a:r>
              <a:rPr lang="zh-CN" altLang="en-US" sz="1600"/>
              <a:t>是一样的，所以可以通过预先生成一个</a:t>
            </a:r>
            <a:r>
              <a:rPr lang="en-US" altLang="zh-CN" sz="1600"/>
              <a:t>table</a:t>
            </a:r>
            <a:r>
              <a:rPr lang="zh-CN" altLang="en-US" sz="1600"/>
              <a:t>的方式进行反向查找。</a:t>
            </a:r>
            <a:endParaRPr lang="zh-CN" altLang="en-US"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Store Hash of Password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43608" y="1273324"/>
            <a:ext cx="6912768" cy="21698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r-HR" altLang="zh-CN" b="1" dirty="0" err="1">
                <a:latin typeface="Consolas" panose="020B0609020204030204" pitchFamily="49" charset="0"/>
              </a:rPr>
              <a:t>username</a:t>
            </a:r>
            <a:r>
              <a:rPr lang="hr-HR" altLang="zh-CN" b="1" dirty="0">
                <a:latin typeface="Consolas" panose="020B0609020204030204" pitchFamily="49" charset="0"/>
              </a:rPr>
              <a:t> </a:t>
            </a:r>
            <a:r>
              <a:rPr lang="hr-HR" altLang="zh-CN" dirty="0">
                <a:latin typeface="Consolas" panose="020B0609020204030204" pitchFamily="49" charset="0"/>
              </a:rPr>
              <a:t>| </a:t>
            </a:r>
            <a:r>
              <a:rPr lang="hr-HR" altLang="zh-CN" b="1" dirty="0" err="1">
                <a:latin typeface="Consolas" panose="020B0609020204030204" pitchFamily="49" charset="0"/>
              </a:rPr>
              <a:t>hash</a:t>
            </a:r>
            <a:r>
              <a:rPr lang="hr-HR" altLang="zh-CN" b="1" dirty="0">
                <a:latin typeface="Consolas" panose="020B0609020204030204" pitchFamily="49" charset="0"/>
              </a:rPr>
              <a:t>(password)</a:t>
            </a:r>
            <a:br>
              <a:rPr lang="hr-HR" altLang="zh-CN" b="1" dirty="0">
                <a:latin typeface="Consolas" panose="020B0609020204030204" pitchFamily="49" charset="0"/>
              </a:rPr>
            </a:br>
            <a:r>
              <a:rPr lang="hr-HR" altLang="zh-CN" dirty="0" err="1">
                <a:latin typeface="Consolas" panose="020B0609020204030204" pitchFamily="49" charset="0"/>
              </a:rPr>
              <a:t>arya</a:t>
            </a:r>
            <a:r>
              <a:rPr lang="hr-HR" altLang="zh-CN" dirty="0"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hr-HR" altLang="zh-CN" dirty="0">
                <a:latin typeface="Consolas" panose="020B0609020204030204" pitchFamily="49" charset="0"/>
              </a:rPr>
              <a:t>| de5aba604c340e1965bb27d7a4c4ba03f4798ac7 </a:t>
            </a:r>
            <a:endParaRPr lang="zh-CN" altLang="en-US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hr-HR" altLang="zh-CN" dirty="0" err="1">
                <a:latin typeface="Consolas" panose="020B0609020204030204" pitchFamily="49" charset="0"/>
              </a:rPr>
              <a:t>jon</a:t>
            </a:r>
            <a:r>
              <a:rPr lang="hr-HR" altLang="zh-CN" dirty="0"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</a:rPr>
              <a:t>     </a:t>
            </a:r>
            <a:r>
              <a:rPr lang="hr-HR" altLang="zh-CN" dirty="0">
                <a:latin typeface="Consolas" panose="020B0609020204030204" pitchFamily="49" charset="0"/>
              </a:rPr>
              <a:t>| 321196d4a6ff137202191489895e58c29475ccab </a:t>
            </a:r>
            <a:endParaRPr lang="zh-CN" altLang="en-US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S</a:t>
            </a:r>
            <a:r>
              <a:rPr lang="hr-HR" altLang="zh-CN" dirty="0" err="1">
                <a:latin typeface="Consolas" panose="020B0609020204030204" pitchFamily="49" charset="0"/>
              </a:rPr>
              <a:t>ansa</a:t>
            </a:r>
            <a:r>
              <a:rPr lang="zh-CN" altLang="en-US" dirty="0">
                <a:latin typeface="Consolas" panose="020B0609020204030204" pitchFamily="49" charset="0"/>
              </a:rPr>
              <a:t>   </a:t>
            </a:r>
            <a:r>
              <a:rPr lang="hr-HR" altLang="zh-CN" dirty="0">
                <a:latin typeface="Consolas" panose="020B0609020204030204" pitchFamily="49" charset="0"/>
              </a:rPr>
              <a:t> | 6ea7c2b3e08a3d19fee5766cf9fc51680b267e9f </a:t>
            </a:r>
            <a:endParaRPr lang="zh-CN" altLang="en-US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hr-HR" altLang="zh-CN" dirty="0" err="1">
                <a:latin typeface="Consolas" panose="020B0609020204030204" pitchFamily="49" charset="0"/>
              </a:rPr>
              <a:t>hodor</a:t>
            </a:r>
            <a:r>
              <a:rPr lang="hr-HR" altLang="zh-CN" dirty="0"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</a:rPr>
              <a:t>   </a:t>
            </a:r>
            <a:r>
              <a:rPr lang="hr-HR" altLang="zh-CN" dirty="0">
                <a:latin typeface="Consolas" panose="020B0609020204030204" pitchFamily="49" charset="0"/>
              </a:rPr>
              <a:t>| c6447b82fbb4b8e7dbcf2d28a4d7372f5dc32687 </a:t>
            </a:r>
            <a:endParaRPr lang="hr-HR" altLang="zh-CN" dirty="0"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22742" y="3695462"/>
            <a:ext cx="68407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latin typeface="Consolas" panose="020B0609020204030204" pitchFamily="49" charset="0"/>
              </a:rPr>
              <a:t>check_password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335FF"/>
                </a:solidFill>
                <a:latin typeface="Consolas" panose="020B0609020204030204" pitchFamily="49" charset="0"/>
              </a:rPr>
              <a:t>username</a:t>
            </a:r>
            <a:r>
              <a:rPr lang="en-US" altLang="zh-CN" dirty="0"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</a:rPr>
              <a:t>inputted_password</a:t>
            </a:r>
            <a:r>
              <a:rPr lang="en-US" altLang="zh-CN" dirty="0">
                <a:latin typeface="Consolas" panose="020B0609020204030204" pitchFamily="49" charset="0"/>
              </a:rPr>
              <a:t>):</a:t>
            </a:r>
            <a:endParaRPr lang="zh-CN" altLang="en-US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</a:rPr>
              <a:t>  </a:t>
            </a:r>
            <a:r>
              <a:rPr lang="en-US" altLang="zh-CN" b="1" dirty="0" err="1">
                <a:solidFill>
                  <a:srgbClr val="0093FF"/>
                </a:solidFill>
                <a:latin typeface="Consolas" panose="020B0609020204030204" pitchFamily="49" charset="0"/>
              </a:rPr>
              <a:t>stored_hash</a:t>
            </a:r>
            <a:r>
              <a:rPr lang="en-US" altLang="zh-CN" b="1" dirty="0">
                <a:solidFill>
                  <a:srgbClr val="0093FF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= </a:t>
            </a:r>
            <a:r>
              <a:rPr lang="en-US" altLang="zh-CN" dirty="0" err="1">
                <a:latin typeface="Consolas" panose="020B0609020204030204" pitchFamily="49" charset="0"/>
              </a:rPr>
              <a:t>accounts_table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b="1" dirty="0">
                <a:solidFill>
                  <a:srgbClr val="9335FF"/>
                </a:solidFill>
                <a:latin typeface="Consolas" panose="020B0609020204030204" pitchFamily="49" charset="0"/>
              </a:rPr>
              <a:t>username</a:t>
            </a:r>
            <a:r>
              <a:rPr lang="en-US" altLang="zh-CN" dirty="0">
                <a:latin typeface="Consolas" panose="020B0609020204030204" pitchFamily="49" charset="0"/>
              </a:rPr>
              <a:t>]</a:t>
            </a:r>
            <a:endParaRPr lang="zh-CN" altLang="en-US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Consolas" panose="020B0609020204030204" pitchFamily="49" charset="0"/>
              </a:rPr>
              <a:t>   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7C77"/>
                </a:solidFill>
                <a:latin typeface="Consolas" panose="020B0609020204030204" pitchFamily="49" charset="0"/>
              </a:rPr>
              <a:t>inputted_hash</a:t>
            </a:r>
            <a:r>
              <a:rPr lang="en-US" altLang="zh-CN" b="1" dirty="0">
                <a:solidFill>
                  <a:srgbClr val="FF7C7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= hash(</a:t>
            </a:r>
            <a:r>
              <a:rPr lang="en-US" altLang="zh-CN" dirty="0" err="1">
                <a:latin typeface="Consolas" panose="020B0609020204030204" pitchFamily="49" charset="0"/>
              </a:rPr>
              <a:t>inputted_password</a:t>
            </a:r>
            <a:r>
              <a:rPr lang="en-US" altLang="zh-CN" dirty="0">
                <a:latin typeface="Consolas" panose="020B0609020204030204" pitchFamily="49" charset="0"/>
              </a:rPr>
              <a:t>) </a:t>
            </a:r>
            <a:endParaRPr lang="zh-CN" altLang="en-US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en-US" altLang="zh-CN" dirty="0">
                <a:latin typeface="Consolas" panose="020B0609020204030204" pitchFamily="49" charset="0"/>
              </a:rPr>
              <a:t>return </a:t>
            </a:r>
            <a:r>
              <a:rPr lang="en-US" altLang="zh-CN" b="1" dirty="0" err="1">
                <a:solidFill>
                  <a:srgbClr val="0093FF"/>
                </a:solidFill>
                <a:latin typeface="Consolas" panose="020B0609020204030204" pitchFamily="49" charset="0"/>
              </a:rPr>
              <a:t>stored_hash</a:t>
            </a:r>
            <a:r>
              <a:rPr lang="en-US" altLang="zh-CN" b="1" dirty="0">
                <a:solidFill>
                  <a:srgbClr val="0093FF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== </a:t>
            </a:r>
            <a:r>
              <a:rPr lang="en-US" altLang="zh-CN" b="1" dirty="0" err="1">
                <a:solidFill>
                  <a:srgbClr val="FF7C77"/>
                </a:solidFill>
                <a:latin typeface="Consolas" panose="020B0609020204030204" pitchFamily="49" charset="0"/>
              </a:rPr>
              <a:t>inputted_hash</a:t>
            </a:r>
            <a:r>
              <a:rPr lang="en-US" altLang="zh-CN" b="1" dirty="0">
                <a:solidFill>
                  <a:srgbClr val="FF7C77"/>
                </a:solidFill>
                <a:latin typeface="Consolas" panose="020B0609020204030204" pitchFamily="49" charset="0"/>
              </a:rPr>
              <a:t> </a:t>
            </a:r>
            <a:endParaRPr lang="en-US" altLang="zh-CN" dirty="0">
              <a:effectLst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Store Hash of Password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507288" cy="3771636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What happens if an adversary breaks into a popular web site </a:t>
            </a:r>
            <a:br>
              <a:rPr lang="en-US" altLang="zh-CN" sz="2000" dirty="0"/>
            </a:br>
            <a:r>
              <a:rPr lang="en-US" altLang="zh-CN" sz="2000" dirty="0"/>
              <a:t>with 1M accounts?</a:t>
            </a:r>
            <a:endParaRPr lang="en-US" altLang="zh-CN" sz="2000" dirty="0"/>
          </a:p>
          <a:p>
            <a:pPr lvl="1"/>
            <a:r>
              <a:rPr lang="en-US" altLang="zh-CN" dirty="0"/>
              <a:t>Adversary steals 1M hashes</a:t>
            </a:r>
            <a:endParaRPr lang="en-US" altLang="zh-CN" dirty="0"/>
          </a:p>
          <a:p>
            <a:pPr lvl="1"/>
            <a:r>
              <a:rPr lang="en-US" altLang="zh-CN" dirty="0"/>
              <a:t>Problem: adversary can </a:t>
            </a:r>
            <a:r>
              <a:rPr lang="en-US" altLang="zh-CN" dirty="0">
                <a:solidFill>
                  <a:srgbClr val="FF0000"/>
                </a:solidFill>
              </a:rPr>
              <a:t>guess each password one-by-one</a:t>
            </a:r>
            <a:endParaRPr lang="en-US" altLang="zh-CN" dirty="0"/>
          </a:p>
          <a:p>
            <a:pPr lvl="1"/>
            <a:r>
              <a:rPr lang="en-US" altLang="zh-CN" dirty="0"/>
              <a:t>Problem: worse yet, adversary can build table of hashes for common passwords</a:t>
            </a:r>
            <a:endParaRPr lang="en-US" altLang="zh-CN" dirty="0"/>
          </a:p>
          <a:p>
            <a:pPr lvl="1"/>
            <a:r>
              <a:rPr lang="en-US" altLang="zh-CN" dirty="0"/>
              <a:t>Often called a "</a:t>
            </a:r>
            <a:r>
              <a:rPr lang="en-US" altLang="zh-CN" b="1" dirty="0">
                <a:solidFill>
                  <a:srgbClr val="FF0000"/>
                </a:solidFill>
              </a:rPr>
              <a:t>rainbow table</a:t>
            </a:r>
            <a:r>
              <a:rPr lang="en-US" altLang="zh-CN" dirty="0"/>
              <a:t>"</a:t>
            </a:r>
            <a:endParaRPr lang="en-US" altLang="zh-CN" dirty="0"/>
          </a:p>
          <a:p>
            <a:pPr lvl="1"/>
            <a:r>
              <a:rPr lang="en-US" altLang="zh-CN" dirty="0"/>
              <a:t>Users are not great at choosing passwords, many common choices</a:t>
            </a:r>
            <a:endParaRPr lang="en-US" altLang="zh-CN" dirty="0"/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Password Statistics (32M Password, 2009)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297660"/>
            <a:ext cx="8229600" cy="807476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zh-CN" dirty="0"/>
              <a:t>5,000 unique password account for 6.4M users (20%)</a:t>
            </a:r>
            <a:endParaRPr kumimoji="1" lang="en-US" altLang="zh-CN" dirty="0"/>
          </a:p>
          <a:p>
            <a:r>
              <a:rPr kumimoji="1" lang="en-US" altLang="zh-CN" dirty="0"/>
              <a:t>Similar statistics confirmed again in 2010 (Gawker break-in)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568" y="1297327"/>
            <a:ext cx="7740352" cy="283752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11760" y="5257767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"Consumer Passwords Worst Practices" report by Imperva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3</a:t>
            </a:r>
            <a:r>
              <a:rPr kumimoji="1" lang="en-GB" altLang="zh-CN" dirty="0"/>
              <a:t>0 Most </a:t>
            </a:r>
            <a:r>
              <a:rPr kumimoji="1" lang="en-US" altLang="zh-CN" dirty="0"/>
              <a:t>Used</a:t>
            </a:r>
            <a:r>
              <a:rPr kumimoji="1" lang="en-GB" altLang="zh-CN" dirty="0"/>
              <a:t> Passwords in 2022</a:t>
            </a:r>
            <a:endParaRPr kumimoji="1" lang="en-GB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  <p:sp>
        <p:nvSpPr>
          <p:cNvPr id="8" name="AutoShape 4" descr="Top 30 Most Used Passwords in the World"/>
          <p:cNvSpPr>
            <a:spLocks noChangeAspect="1" noChangeArrowheads="1"/>
          </p:cNvSpPr>
          <p:nvPr/>
        </p:nvSpPr>
        <p:spPr bwMode="auto">
          <a:xfrm>
            <a:off x="4419600" y="2705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1622" y="1251382"/>
            <a:ext cx="5760756" cy="39034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Threat Model: Assumptions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7931224" cy="3771636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z="2000" dirty="0"/>
              <a:t>What does a threat model look like?</a:t>
            </a:r>
            <a:endParaRPr lang="en-US" altLang="zh-CN" sz="2000" dirty="0"/>
          </a:p>
          <a:p>
            <a:pPr lvl="1"/>
            <a:r>
              <a:rPr lang="en-US" altLang="zh-CN" dirty="0"/>
              <a:t>Adversary controls some computers, networks (but not all)</a:t>
            </a:r>
            <a:endParaRPr lang="en-US" altLang="zh-CN" dirty="0"/>
          </a:p>
          <a:p>
            <a:pPr lvl="1"/>
            <a:r>
              <a:rPr lang="en-US" altLang="zh-CN" dirty="0"/>
              <a:t>Adversary controls some software on computers he doesn't fully control</a:t>
            </a:r>
            <a:endParaRPr lang="en-US" altLang="zh-CN" dirty="0"/>
          </a:p>
          <a:p>
            <a:pPr lvl="1"/>
            <a:r>
              <a:rPr lang="en-US" altLang="zh-CN" dirty="0"/>
              <a:t>Adversary knows some information, such as passwords or keys (but not all)</a:t>
            </a:r>
            <a:endParaRPr lang="en-US" altLang="zh-CN" dirty="0"/>
          </a:p>
          <a:p>
            <a:pPr lvl="1"/>
            <a:r>
              <a:rPr lang="en-US" altLang="zh-CN" dirty="0"/>
              <a:t>Adversary knows about bugs in your software?</a:t>
            </a:r>
            <a:endParaRPr lang="en-US" altLang="zh-CN" dirty="0"/>
          </a:p>
          <a:p>
            <a:pPr lvl="1"/>
            <a:r>
              <a:rPr lang="en-US" altLang="zh-CN" dirty="0"/>
              <a:t>Physical attacks?</a:t>
            </a:r>
            <a:endParaRPr lang="en-US" altLang="zh-CN" dirty="0"/>
          </a:p>
          <a:p>
            <a:pPr lvl="1"/>
            <a:r>
              <a:rPr lang="en-US" altLang="zh-CN" dirty="0"/>
              <a:t>Social engineering attacks?</a:t>
            </a:r>
            <a:endParaRPr lang="en-US" altLang="zh-CN" dirty="0"/>
          </a:p>
          <a:p>
            <a:pPr lvl="1"/>
            <a:r>
              <a:rPr lang="en-US" altLang="zh-CN" dirty="0"/>
              <a:t>Resources?  (Can be hard to estimate either resources or requirements!)</a:t>
            </a:r>
            <a:endParaRPr lang="en-US" altLang="zh-CN" dirty="0"/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Store Hash of Password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sz="2000" dirty="0"/>
              <a:t>Important to think of human factors when designing security systems</a:t>
            </a:r>
            <a:endParaRPr lang="en-US" altLang="zh-CN" sz="2000" dirty="0"/>
          </a:p>
          <a:p>
            <a:pPr lvl="1">
              <a:lnSpc>
                <a:spcPct val="170000"/>
              </a:lnSpc>
            </a:pPr>
            <a:r>
              <a:rPr lang="en-US" altLang="zh-CN" dirty="0"/>
              <a:t>Not much we can do for users that chose "123456"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en-US" altLang="zh-CN" dirty="0"/>
              <a:t>Plenty of bad passwords have numbers, uppercase, lowercase, etc.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en-US" altLang="zh-CN" dirty="0"/>
              <a:t>What matters is the (un)popularity of a password, not letters/symbols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en-US" altLang="zh-CN" dirty="0"/>
              <a:t>But we can still make it a bit harder to guess less-embarrassing passwords</a:t>
            </a:r>
            <a:endParaRPr lang="en-US" altLang="zh-CN" dirty="0"/>
          </a:p>
          <a:p>
            <a:pPr>
              <a:lnSpc>
                <a:spcPct val="170000"/>
              </a:lnSpc>
            </a:pPr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Salting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1800" dirty="0"/>
              <a:t>Salting: make the </a:t>
            </a:r>
            <a:r>
              <a:rPr lang="en-US" altLang="zh-CN" sz="1800" dirty="0">
                <a:solidFill>
                  <a:srgbClr val="FF0000"/>
                </a:solidFill>
              </a:rPr>
              <a:t>same password</a:t>
            </a:r>
            <a:r>
              <a:rPr lang="en-US" altLang="zh-CN" sz="1800" dirty="0"/>
              <a:t> have </a:t>
            </a:r>
            <a:r>
              <a:rPr lang="en-US" altLang="zh-CN" sz="1800" dirty="0">
                <a:solidFill>
                  <a:srgbClr val="FF0000"/>
                </a:solidFill>
              </a:rPr>
              <a:t>different hash values</a:t>
            </a:r>
            <a:endParaRPr lang="en-US" altLang="zh-CN" sz="1800" dirty="0"/>
          </a:p>
          <a:p>
            <a:pPr lvl="1"/>
            <a:r>
              <a:rPr lang="en-US" altLang="zh-CN" sz="1600" dirty="0"/>
              <a:t>Makes it </a:t>
            </a:r>
            <a:r>
              <a:rPr lang="en-US" altLang="zh-CN" sz="1600" dirty="0">
                <a:solidFill>
                  <a:srgbClr val="FF0000"/>
                </a:solidFill>
              </a:rPr>
              <a:t>harder to build a pre-defined lookup table</a:t>
            </a:r>
            <a:endParaRPr lang="en-US" altLang="zh-CN" sz="1600" dirty="0"/>
          </a:p>
          <a:p>
            <a:r>
              <a:rPr lang="en-US" altLang="zh-CN" sz="1800" dirty="0"/>
              <a:t>Choose random salt value when storing the password (</a:t>
            </a:r>
            <a:r>
              <a:rPr lang="en-US" altLang="zh-CN" sz="1800" dirty="0">
                <a:solidFill>
                  <a:srgbClr val="FF0000"/>
                </a:solidFill>
              </a:rPr>
              <a:t>&amp; store the salt</a:t>
            </a:r>
            <a:r>
              <a:rPr lang="en-US" altLang="zh-CN" sz="1800" dirty="0"/>
              <a:t>)</a:t>
            </a:r>
            <a:endParaRPr lang="en-US" altLang="zh-CN" sz="1800" dirty="0"/>
          </a:p>
          <a:p>
            <a:pPr lvl="1"/>
            <a:r>
              <a:rPr lang="en-US" altLang="zh-CN" sz="1600" dirty="0"/>
              <a:t>Store hash of salt and password </a:t>
            </a:r>
            <a:r>
              <a:rPr lang="en-US" altLang="zh-CN" sz="1600" dirty="0">
                <a:solidFill>
                  <a:srgbClr val="FF0000"/>
                </a:solidFill>
              </a:rPr>
              <a:t>together</a:t>
            </a:r>
            <a:endParaRPr lang="en-US" altLang="zh-CN" sz="1600" dirty="0"/>
          </a:p>
          <a:p>
            <a:pPr lvl="1"/>
            <a:r>
              <a:rPr lang="en-US" altLang="zh-CN" sz="1600" dirty="0"/>
              <a:t>Use the original salt to compute a matching hash when verifying password</a:t>
            </a:r>
            <a:endParaRPr lang="en-US" altLang="zh-CN" sz="1600" dirty="0"/>
          </a:p>
          <a:p>
            <a:pPr lvl="1"/>
            <a:r>
              <a:rPr lang="en-US" altLang="zh-CN" sz="1600" dirty="0"/>
              <a:t>Every password has many possible hash values -&gt; impractical to build rainbow</a:t>
            </a:r>
            <a:r>
              <a:rPr lang="zh-CN" altLang="en-US" sz="1600" dirty="0"/>
              <a:t> </a:t>
            </a:r>
            <a:r>
              <a:rPr lang="en-US" altLang="zh-CN" sz="1600" dirty="0"/>
              <a:t>table</a:t>
            </a:r>
            <a:endParaRPr lang="en-US" altLang="zh-CN" sz="1600" dirty="0"/>
          </a:p>
          <a:p>
            <a:r>
              <a:rPr lang="en-US" altLang="zh-CN" sz="1800" dirty="0"/>
              <a:t>Use a much more expensive hash function</a:t>
            </a:r>
            <a:endParaRPr lang="en-US" altLang="zh-CN" sz="1800" dirty="0"/>
          </a:p>
          <a:p>
            <a:pPr lvl="1"/>
            <a:r>
              <a:rPr lang="en-US" altLang="zh-CN" sz="1600" dirty="0"/>
              <a:t>For reference: look up "</a:t>
            </a:r>
            <a:r>
              <a:rPr lang="en-US" altLang="zh-CN" sz="1600" dirty="0" err="1"/>
              <a:t>bcrypt</a:t>
            </a:r>
            <a:r>
              <a:rPr lang="en-US" altLang="zh-CN" sz="1600" dirty="0"/>
              <a:t>" by </a:t>
            </a:r>
            <a:r>
              <a:rPr lang="en-US" altLang="zh-CN" sz="1600" dirty="0" err="1"/>
              <a:t>Provos</a:t>
            </a:r>
            <a:r>
              <a:rPr lang="en-US" altLang="zh-CN" sz="1600" dirty="0"/>
              <a:t> and </a:t>
            </a:r>
            <a:r>
              <a:rPr lang="en-US" altLang="zh-CN" sz="1600" dirty="0" err="1"/>
              <a:t>Mazieres</a:t>
            </a:r>
            <a:endParaRPr lang="en-US" altLang="zh-CN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53085" y="4328795"/>
            <a:ext cx="79997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使用</a:t>
            </a:r>
            <a:r>
              <a:rPr lang="en-US" altLang="zh-CN" sz="1600"/>
              <a:t>salt</a:t>
            </a:r>
            <a:r>
              <a:rPr lang="zh-CN" altLang="en-US" sz="1600"/>
              <a:t>：解决了相同密码会有相同</a:t>
            </a:r>
            <a:r>
              <a:rPr lang="en-US" altLang="zh-CN" sz="1600"/>
              <a:t>hash</a:t>
            </a:r>
            <a:r>
              <a:rPr lang="zh-CN" altLang="en-US" sz="1600"/>
              <a:t>的问题，但是也不完美。因为</a:t>
            </a:r>
            <a:r>
              <a:rPr lang="en-US" altLang="zh-CN" sz="1600"/>
              <a:t>salt</a:t>
            </a:r>
            <a:r>
              <a:rPr lang="zh-CN" altLang="en-US" sz="1600"/>
              <a:t>需要明文存储在数据库中，一旦数据库被攻击，也无法起到保护作用。</a:t>
            </a:r>
            <a:endParaRPr lang="zh-CN" altLang="en-US"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Salting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" y="1335747"/>
            <a:ext cx="8229600" cy="21698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r-HR" altLang="zh-CN" b="1" dirty="0" err="1">
                <a:latin typeface="Consolas" panose="020B0609020204030204" pitchFamily="49" charset="0"/>
              </a:rPr>
              <a:t>username</a:t>
            </a:r>
            <a:r>
              <a:rPr lang="hr-HR" altLang="zh-CN" b="1" dirty="0">
                <a:latin typeface="Consolas" panose="020B0609020204030204" pitchFamily="49" charset="0"/>
              </a:rPr>
              <a:t> | </a:t>
            </a:r>
            <a:r>
              <a:rPr lang="hr-HR" altLang="zh-CN" b="1" dirty="0" err="1">
                <a:latin typeface="Consolas" panose="020B0609020204030204" pitchFamily="49" charset="0"/>
              </a:rPr>
              <a:t>salt</a:t>
            </a:r>
            <a:r>
              <a:rPr lang="hr-HR" altLang="zh-CN" b="1" dirty="0">
                <a:latin typeface="Consolas" panose="020B0609020204030204" pitchFamily="49" charset="0"/>
              </a:rPr>
              <a:t> </a:t>
            </a:r>
            <a:r>
              <a:rPr lang="zh-CN" altLang="en-US" b="1" dirty="0">
                <a:latin typeface="Consolas" panose="020B0609020204030204" pitchFamily="49" charset="0"/>
              </a:rPr>
              <a:t>      </a:t>
            </a:r>
            <a:r>
              <a:rPr lang="hr-HR" altLang="zh-CN" b="1" dirty="0">
                <a:latin typeface="Consolas" panose="020B0609020204030204" pitchFamily="49" charset="0"/>
              </a:rPr>
              <a:t>| </a:t>
            </a:r>
            <a:r>
              <a:rPr lang="hr-HR" altLang="zh-CN" b="1" dirty="0" err="1">
                <a:latin typeface="Consolas" panose="020B0609020204030204" pitchFamily="49" charset="0"/>
              </a:rPr>
              <a:t>hash</a:t>
            </a:r>
            <a:r>
              <a:rPr lang="hr-HR" altLang="zh-CN" b="1" dirty="0">
                <a:latin typeface="Consolas" panose="020B0609020204030204" pitchFamily="49" charset="0"/>
              </a:rPr>
              <a:t>(password | </a:t>
            </a:r>
            <a:r>
              <a:rPr lang="hr-HR" altLang="zh-CN" b="1" dirty="0" err="1">
                <a:latin typeface="Consolas" panose="020B0609020204030204" pitchFamily="49" charset="0"/>
              </a:rPr>
              <a:t>salt</a:t>
            </a:r>
            <a:r>
              <a:rPr lang="hr-HR" altLang="zh-CN" b="1" dirty="0">
                <a:latin typeface="Consolas" panose="020B0609020204030204" pitchFamily="49" charset="0"/>
              </a:rPr>
              <a:t>) </a:t>
            </a:r>
            <a:endParaRPr lang="zh-CN" altLang="en-US" b="1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hr-HR" altLang="zh-CN" dirty="0" err="1">
                <a:latin typeface="Consolas" panose="020B0609020204030204" pitchFamily="49" charset="0"/>
              </a:rPr>
              <a:t>arya</a:t>
            </a:r>
            <a:r>
              <a:rPr lang="hr-HR" altLang="zh-CN" dirty="0"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hr-HR" altLang="zh-CN" dirty="0">
                <a:latin typeface="Consolas" panose="020B0609020204030204" pitchFamily="49" charset="0"/>
              </a:rPr>
              <a:t>| 5334900209 | c5d2a9ffd6052a27e6183d60321c44c58c3c26cc </a:t>
            </a:r>
            <a:endParaRPr lang="zh-CN" altLang="en-US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hr-HR" altLang="zh-CN" dirty="0" err="1">
                <a:latin typeface="Consolas" panose="020B0609020204030204" pitchFamily="49" charset="0"/>
              </a:rPr>
              <a:t>jon</a:t>
            </a:r>
            <a:r>
              <a:rPr lang="hr-HR" altLang="zh-CN" dirty="0"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</a:rPr>
              <a:t>     </a:t>
            </a:r>
            <a:r>
              <a:rPr lang="hr-HR" altLang="zh-CN" dirty="0">
                <a:latin typeface="Consolas" panose="020B0609020204030204" pitchFamily="49" charset="0"/>
              </a:rPr>
              <a:t>| 1128628774 | 624f0ffa577011e5704bdf0760435c6ca69336db </a:t>
            </a:r>
            <a:endParaRPr lang="zh-CN" altLang="en-US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S</a:t>
            </a:r>
            <a:r>
              <a:rPr lang="hr-HR" altLang="zh-CN" dirty="0" err="1">
                <a:latin typeface="Consolas" panose="020B0609020204030204" pitchFamily="49" charset="0"/>
              </a:rPr>
              <a:t>ansa</a:t>
            </a:r>
            <a:r>
              <a:rPr lang="zh-CN" altLang="en-US" dirty="0">
                <a:latin typeface="Consolas" panose="020B0609020204030204" pitchFamily="49" charset="0"/>
              </a:rPr>
              <a:t>   </a:t>
            </a:r>
            <a:r>
              <a:rPr lang="hr-HR" altLang="zh-CN" dirty="0">
                <a:latin typeface="Consolas" panose="020B0609020204030204" pitchFamily="49" charset="0"/>
              </a:rPr>
              <a:t> | 8188708254 | 5ee2b8effce270183ef0f4c7d458b1ed95c0cce5 </a:t>
            </a:r>
            <a:endParaRPr lang="zh-CN" altLang="en-US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H</a:t>
            </a:r>
            <a:r>
              <a:rPr lang="hr-HR" altLang="zh-CN" dirty="0" err="1">
                <a:latin typeface="Consolas" panose="020B0609020204030204" pitchFamily="49" charset="0"/>
              </a:rPr>
              <a:t>odor</a:t>
            </a:r>
            <a:r>
              <a:rPr lang="zh-CN" altLang="en-US" dirty="0">
                <a:latin typeface="Consolas" panose="020B0609020204030204" pitchFamily="49" charset="0"/>
              </a:rPr>
              <a:t>   </a:t>
            </a:r>
            <a:r>
              <a:rPr lang="hr-HR" altLang="zh-CN" dirty="0">
                <a:latin typeface="Consolas" panose="020B0609020204030204" pitchFamily="49" charset="0"/>
              </a:rPr>
              <a:t> | 6209415273 | f7e17e61376f16ca23560915b578d923d86e0319 </a:t>
            </a:r>
            <a:endParaRPr lang="hr-HR" altLang="zh-CN" dirty="0"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87624" y="3767470"/>
            <a:ext cx="65344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latin typeface="Consolas" panose="020B0609020204030204" pitchFamily="49" charset="0"/>
              </a:rPr>
              <a:t>check_password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335FF"/>
                </a:solidFill>
                <a:latin typeface="Consolas" panose="020B0609020204030204" pitchFamily="49" charset="0"/>
              </a:rPr>
              <a:t>username</a:t>
            </a:r>
            <a:r>
              <a:rPr lang="en-US" altLang="zh-CN" dirty="0"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</a:rPr>
              <a:t>inputted_password</a:t>
            </a:r>
            <a:r>
              <a:rPr lang="en-US" altLang="zh-CN" dirty="0">
                <a:latin typeface="Consolas" panose="020B0609020204030204" pitchFamily="49" charset="0"/>
              </a:rPr>
              <a:t>) </a:t>
            </a:r>
            <a:r>
              <a:rPr lang="zh-CN" altLang="en-US" dirty="0">
                <a:latin typeface="Consolas" panose="020B0609020204030204" pitchFamily="49" charset="0"/>
              </a:rPr>
              <a:t>   </a:t>
            </a:r>
            <a:endParaRPr lang="zh-CN" altLang="en-US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93FF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 err="1">
                <a:solidFill>
                  <a:srgbClr val="0093FF"/>
                </a:solidFill>
                <a:latin typeface="Consolas" panose="020B0609020204030204" pitchFamily="49" charset="0"/>
              </a:rPr>
              <a:t>stored_hash</a:t>
            </a:r>
            <a:r>
              <a:rPr lang="en-US" altLang="zh-CN" b="1" dirty="0">
                <a:solidFill>
                  <a:srgbClr val="0093FF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= </a:t>
            </a:r>
            <a:r>
              <a:rPr lang="en-US" altLang="zh-CN" dirty="0" err="1">
                <a:latin typeface="Consolas" panose="020B0609020204030204" pitchFamily="49" charset="0"/>
              </a:rPr>
              <a:t>accounts_table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b="1" dirty="0">
                <a:solidFill>
                  <a:srgbClr val="9335FF"/>
                </a:solidFill>
                <a:latin typeface="Consolas" panose="020B0609020204030204" pitchFamily="49" charset="0"/>
              </a:rPr>
              <a:t>username</a:t>
            </a:r>
            <a:r>
              <a:rPr lang="en-US" altLang="zh-CN" dirty="0">
                <a:latin typeface="Consolas" panose="020B0609020204030204" pitchFamily="49" charset="0"/>
              </a:rPr>
              <a:t>] </a:t>
            </a:r>
            <a:endParaRPr lang="zh-CN" altLang="en-US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7C77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 err="1">
                <a:solidFill>
                  <a:srgbClr val="FF7C77"/>
                </a:solidFill>
                <a:latin typeface="Consolas" panose="020B0609020204030204" pitchFamily="49" charset="0"/>
              </a:rPr>
              <a:t>inputted_hash</a:t>
            </a:r>
            <a:r>
              <a:rPr lang="en-US" altLang="zh-CN" b="1" dirty="0">
                <a:solidFill>
                  <a:srgbClr val="FF7C7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= hash(</a:t>
            </a:r>
            <a:r>
              <a:rPr lang="en-US" altLang="zh-CN" dirty="0" err="1">
                <a:latin typeface="Consolas" panose="020B0609020204030204" pitchFamily="49" charset="0"/>
              </a:rPr>
              <a:t>inputted_password</a:t>
            </a:r>
            <a:r>
              <a:rPr lang="en-US" altLang="zh-CN" dirty="0">
                <a:latin typeface="Consolas" panose="020B0609020204030204" pitchFamily="49" charset="0"/>
              </a:rPr>
              <a:t> | </a:t>
            </a:r>
            <a:r>
              <a:rPr lang="en-US" altLang="zh-CN" b="1" dirty="0">
                <a:latin typeface="Consolas" panose="020B0609020204030204" pitchFamily="49" charset="0"/>
              </a:rPr>
              <a:t>salt</a:t>
            </a:r>
            <a:r>
              <a:rPr lang="en-US" altLang="zh-CN" dirty="0">
                <a:latin typeface="Consolas" panose="020B0609020204030204" pitchFamily="49" charset="0"/>
              </a:rPr>
              <a:t>) </a:t>
            </a:r>
            <a:endParaRPr lang="zh-CN" altLang="en-US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en-US" altLang="zh-CN" dirty="0">
                <a:latin typeface="Consolas" panose="020B0609020204030204" pitchFamily="49" charset="0"/>
              </a:rPr>
              <a:t>return </a:t>
            </a:r>
            <a:r>
              <a:rPr lang="en-US" altLang="zh-CN" b="1" dirty="0" err="1">
                <a:solidFill>
                  <a:srgbClr val="0093FF"/>
                </a:solidFill>
                <a:latin typeface="Consolas" panose="020B0609020204030204" pitchFamily="49" charset="0"/>
              </a:rPr>
              <a:t>stored_hash</a:t>
            </a:r>
            <a:r>
              <a:rPr lang="en-US" altLang="zh-CN" b="1" dirty="0">
                <a:solidFill>
                  <a:srgbClr val="0093FF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== </a:t>
            </a:r>
            <a:r>
              <a:rPr lang="en-US" altLang="zh-CN" b="1" dirty="0" err="1">
                <a:solidFill>
                  <a:srgbClr val="FF7C77"/>
                </a:solidFill>
                <a:latin typeface="Consolas" panose="020B0609020204030204" pitchFamily="49" charset="0"/>
              </a:rPr>
              <a:t>inputted_hash</a:t>
            </a:r>
            <a:r>
              <a:rPr lang="en-US" altLang="zh-CN" b="1" dirty="0">
                <a:solidFill>
                  <a:srgbClr val="FF7C77"/>
                </a:solidFill>
                <a:latin typeface="Consolas" panose="020B0609020204030204" pitchFamily="49" charset="0"/>
              </a:rPr>
              <a:t> </a:t>
            </a:r>
            <a:endParaRPr lang="en-US" altLang="zh-CN" dirty="0">
              <a:effectLst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Bootstrap Authentication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sz="2600" dirty="0"/>
              <a:t>Do</a:t>
            </a:r>
            <a:r>
              <a:rPr lang="zh-CN" altLang="en-US" sz="2600" dirty="0"/>
              <a:t> </a:t>
            </a:r>
            <a:r>
              <a:rPr lang="en-US" altLang="zh-CN" sz="2600" dirty="0"/>
              <a:t>not want to continuously authenticate with password for every command</a:t>
            </a:r>
            <a:endParaRPr lang="en-US" altLang="zh-CN" sz="2600" dirty="0"/>
          </a:p>
          <a:p>
            <a:pPr lvl="1"/>
            <a:r>
              <a:rPr lang="en-US" altLang="zh-CN" sz="2400" dirty="0"/>
              <a:t>Typing, storing, transmitting, checking password: risk of compromise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r>
              <a:rPr lang="en-US" altLang="zh-CN" sz="2600" dirty="0"/>
              <a:t>In Unix login:</a:t>
            </a:r>
            <a:endParaRPr lang="en-US" altLang="zh-CN" sz="2600" dirty="0"/>
          </a:p>
          <a:p>
            <a:pPr lvl="1"/>
            <a:r>
              <a:rPr lang="en-US" altLang="zh-CN" sz="2400" dirty="0"/>
              <a:t>Login process exchanges password for </a:t>
            </a:r>
            <a:r>
              <a:rPr lang="en-US" altLang="zh-CN" sz="2400" b="1" dirty="0" err="1">
                <a:solidFill>
                  <a:srgbClr val="FF0000"/>
                </a:solidFill>
              </a:rPr>
              <a:t>userid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lvl="1"/>
            <a:endParaRPr lang="en-US" altLang="zh-CN" sz="2400" b="1" dirty="0"/>
          </a:p>
          <a:p>
            <a:r>
              <a:rPr lang="en-US" altLang="zh-CN" sz="2600" dirty="0"/>
              <a:t>In web applications:</a:t>
            </a:r>
            <a:endParaRPr lang="en-US" altLang="zh-CN" sz="2600" dirty="0"/>
          </a:p>
          <a:p>
            <a:pPr lvl="1"/>
            <a:r>
              <a:rPr lang="en-US" altLang="zh-CN" sz="2400" dirty="0"/>
              <a:t>Often exchange password for a </a:t>
            </a:r>
            <a:r>
              <a:rPr lang="en-US" altLang="zh-CN" sz="2400" dirty="0">
                <a:solidFill>
                  <a:srgbClr val="FF0000"/>
                </a:solidFill>
              </a:rPr>
              <a:t>session </a:t>
            </a:r>
            <a:r>
              <a:rPr lang="en-US" altLang="zh-CN" sz="2400" b="1" dirty="0">
                <a:solidFill>
                  <a:srgbClr val="FF0000"/>
                </a:solidFill>
              </a:rPr>
              <a:t>cookie</a:t>
            </a:r>
            <a:endParaRPr lang="en-US" altLang="zh-CN" sz="2400" b="1" dirty="0"/>
          </a:p>
          <a:p>
            <a:pPr lvl="1"/>
            <a:r>
              <a:rPr lang="en-US" altLang="zh-CN" sz="2400" dirty="0"/>
              <a:t>Can think of it as a temporary password that's good for limited time</a:t>
            </a:r>
            <a:endParaRPr lang="en-US" altLang="zh-CN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Session Cookies: </a:t>
            </a:r>
            <a:r>
              <a:rPr lang="en-US" altLang="zh-CN" dirty="0" err="1"/>
              <a:t>Strawman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2200" dirty="0"/>
              <a:t>First check username and password,</a:t>
            </a:r>
            <a:r>
              <a:rPr lang="zh-CN" altLang="en-US" sz="2200" dirty="0"/>
              <a:t> </a:t>
            </a:r>
            <a:r>
              <a:rPr lang="en-US" altLang="zh-CN" sz="2200" dirty="0"/>
              <a:t>if ok, send:</a:t>
            </a:r>
            <a:endParaRPr lang="en-US" altLang="zh-CN" sz="2200" dirty="0"/>
          </a:p>
          <a:p>
            <a:endParaRPr lang="zh-CN" altLang="en-US" sz="2400" dirty="0"/>
          </a:p>
          <a:p>
            <a:endParaRPr lang="en-US" altLang="zh-CN" sz="2400" dirty="0"/>
          </a:p>
          <a:p>
            <a:r>
              <a:rPr lang="en-US" altLang="zh-CN" sz="2200" dirty="0"/>
              <a:t>Use the tuple to authenticate user for a period of time</a:t>
            </a:r>
            <a:endParaRPr lang="en-US" altLang="zh-CN" sz="2200" dirty="0"/>
          </a:p>
          <a:p>
            <a:pPr lvl="1"/>
            <a:r>
              <a:rPr lang="en-US" altLang="zh-CN" sz="2000" dirty="0"/>
              <a:t>Nice property: no need to store password in memory, or re-enter it often</a:t>
            </a:r>
            <a:endParaRPr lang="en-US" altLang="zh-CN" sz="2000" dirty="0"/>
          </a:p>
          <a:p>
            <a:pPr lvl="1"/>
            <a:r>
              <a:rPr lang="en-US" altLang="zh-CN" sz="2000" i="1" dirty="0" err="1"/>
              <a:t>Server_key</a:t>
            </a:r>
            <a:r>
              <a:rPr lang="en-US" altLang="zh-CN" sz="2000" dirty="0"/>
              <a:t> is there to ensure users can't fabricate hash themselves</a:t>
            </a:r>
            <a:endParaRPr lang="en-US" altLang="zh-CN" sz="2000" dirty="0"/>
          </a:p>
          <a:p>
            <a:pPr lvl="1"/>
            <a:r>
              <a:rPr lang="en-US" altLang="zh-CN" sz="2000" dirty="0"/>
              <a:t>Arbitrary secret string on server, can be changed (invalidating cookies)</a:t>
            </a:r>
            <a:endParaRPr lang="en-US" altLang="zh-CN" sz="2000" dirty="0"/>
          </a:p>
          <a:p>
            <a:pPr lvl="1"/>
            <a:r>
              <a:rPr lang="en-US" altLang="zh-CN" sz="2000" dirty="0"/>
              <a:t>Can verify that the username and expiration time is valid by checking hash</a:t>
            </a:r>
            <a:endParaRPr lang="en-US" altLang="zh-CN" sz="20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14400" y="1660418"/>
            <a:ext cx="77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{</a:t>
            </a:r>
            <a:r>
              <a:rPr lang="en-US" altLang="zh-CN" b="1" dirty="0">
                <a:solidFill>
                  <a:srgbClr val="FF7C77"/>
                </a:solidFill>
                <a:latin typeface="Consolas" panose="020B0609020204030204" pitchFamily="49" charset="0"/>
              </a:rPr>
              <a:t>username</a:t>
            </a:r>
            <a:r>
              <a:rPr lang="en-US" altLang="zh-CN" b="1" dirty="0"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0093FF"/>
                </a:solidFill>
                <a:latin typeface="Consolas" panose="020B0609020204030204" pitchFamily="49" charset="0"/>
              </a:rPr>
              <a:t>expiration</a:t>
            </a:r>
            <a:r>
              <a:rPr lang="en-US" altLang="zh-CN" b="1" dirty="0">
                <a:latin typeface="Consolas" panose="020B0609020204030204" pitchFamily="49" charset="0"/>
              </a:rPr>
              <a:t>, H(</a:t>
            </a:r>
            <a:r>
              <a:rPr lang="en-US" altLang="zh-CN" b="1" dirty="0" err="1">
                <a:solidFill>
                  <a:srgbClr val="9335FF"/>
                </a:solidFill>
                <a:latin typeface="Consolas" panose="020B0609020204030204" pitchFamily="49" charset="0"/>
              </a:rPr>
              <a:t>server_key</a:t>
            </a:r>
            <a:r>
              <a:rPr lang="en-US" altLang="zh-CN" b="1" dirty="0">
                <a:solidFill>
                  <a:srgbClr val="9335FF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latin typeface="Consolas" panose="020B0609020204030204" pitchFamily="49" charset="0"/>
              </a:rPr>
              <a:t>| </a:t>
            </a:r>
            <a:r>
              <a:rPr lang="en-US" altLang="zh-CN" b="1" dirty="0">
                <a:solidFill>
                  <a:srgbClr val="FF7C77"/>
                </a:solidFill>
                <a:latin typeface="Consolas" panose="020B0609020204030204" pitchFamily="49" charset="0"/>
              </a:rPr>
              <a:t>username </a:t>
            </a:r>
            <a:r>
              <a:rPr lang="en-US" altLang="zh-CN" b="1" dirty="0">
                <a:latin typeface="Consolas" panose="020B0609020204030204" pitchFamily="49" charset="0"/>
              </a:rPr>
              <a:t>| </a:t>
            </a:r>
            <a:r>
              <a:rPr lang="en-US" altLang="zh-CN" b="1" dirty="0">
                <a:solidFill>
                  <a:srgbClr val="0093FF"/>
                </a:solidFill>
                <a:latin typeface="Consolas" panose="020B0609020204030204" pitchFamily="49" charset="0"/>
              </a:rPr>
              <a:t>expiration</a:t>
            </a:r>
            <a:r>
              <a:rPr lang="en-US" altLang="zh-CN" b="1" dirty="0">
                <a:latin typeface="Consolas" panose="020B0609020204030204" pitchFamily="49" charset="0"/>
              </a:rPr>
              <a:t>)} </a:t>
            </a:r>
            <a:endParaRPr lang="en-US" altLang="zh-CN" dirty="0">
              <a:effectLst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Session Cookies: </a:t>
            </a:r>
            <a:r>
              <a:rPr lang="en-US" altLang="zh-CN" dirty="0" err="1"/>
              <a:t>Strawman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/>
          </a:bodyPr>
          <a:lstStyle/>
          <a:p>
            <a:r>
              <a:rPr lang="en-US" altLang="zh-CN" sz="2400" dirty="0"/>
              <a:t>Problem: the same hash can be used for different username/expiration pairs!</a:t>
            </a:r>
            <a:endParaRPr lang="en-US" altLang="zh-CN" sz="2400" dirty="0"/>
          </a:p>
          <a:p>
            <a:pPr lvl="1"/>
            <a:r>
              <a:rPr lang="en-US" altLang="zh-CN" sz="2000" dirty="0"/>
              <a:t>E.g., "</a:t>
            </a:r>
            <a:r>
              <a:rPr lang="en-US" altLang="zh-CN" sz="2000" b="1" dirty="0">
                <a:solidFill>
                  <a:srgbClr val="0432FF"/>
                </a:solidFill>
              </a:rPr>
              <a:t>Ben</a:t>
            </a:r>
            <a:r>
              <a:rPr lang="en-US" altLang="zh-CN" sz="2000" dirty="0"/>
              <a:t>" and "</a:t>
            </a:r>
            <a:r>
              <a:rPr lang="en-US" altLang="zh-CN" sz="2000" b="1" dirty="0">
                <a:solidFill>
                  <a:srgbClr val="FF0000"/>
                </a:solidFill>
              </a:rPr>
              <a:t>22-May-2012</a:t>
            </a:r>
            <a:r>
              <a:rPr lang="en-US" altLang="zh-CN" sz="2000" dirty="0"/>
              <a:t>"</a:t>
            </a:r>
            <a:r>
              <a:rPr lang="zh-CN" altLang="en-US" sz="2000" dirty="0"/>
              <a:t> </a:t>
            </a:r>
            <a:r>
              <a:rPr lang="en-US" altLang="zh-CN" sz="2000" dirty="0"/>
              <a:t>may</a:t>
            </a:r>
            <a:r>
              <a:rPr lang="zh-CN" altLang="en-US" sz="2000" dirty="0"/>
              <a:t> </a:t>
            </a:r>
            <a:r>
              <a:rPr lang="en-US" altLang="zh-CN" sz="2000" dirty="0"/>
              <a:t>also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"</a:t>
            </a:r>
            <a:r>
              <a:rPr lang="en-US" altLang="zh-CN" sz="2000" b="1" dirty="0">
                <a:solidFill>
                  <a:srgbClr val="0432FF"/>
                </a:solidFill>
              </a:rPr>
              <a:t>Ben</a:t>
            </a:r>
            <a:r>
              <a:rPr lang="en-US" altLang="zh-CN" sz="2000" b="1" dirty="0">
                <a:solidFill>
                  <a:srgbClr val="FF0000"/>
                </a:solidFill>
              </a:rPr>
              <a:t>2</a:t>
            </a:r>
            <a:r>
              <a:rPr lang="en-US" altLang="zh-CN" sz="2000" dirty="0"/>
              <a:t>" and "</a:t>
            </a:r>
            <a:r>
              <a:rPr lang="en-US" altLang="zh-CN" sz="2000" b="1" dirty="0">
                <a:solidFill>
                  <a:srgbClr val="FF0000"/>
                </a:solidFill>
              </a:rPr>
              <a:t>2-May-2012</a:t>
            </a:r>
            <a:r>
              <a:rPr lang="en-US" altLang="zh-CN" sz="2000" dirty="0"/>
              <a:t>"</a:t>
            </a:r>
            <a:endParaRPr lang="en-US" altLang="zh-CN" sz="2000" dirty="0"/>
          </a:p>
          <a:p>
            <a:pPr lvl="1"/>
            <a:r>
              <a:rPr lang="en-US" altLang="zh-CN" sz="2000" dirty="0"/>
              <a:t>Concatenated string used to compute the hash is same in both cases!</a:t>
            </a:r>
            <a:endParaRPr lang="en-US" altLang="zh-CN" sz="2000" dirty="0"/>
          </a:p>
          <a:p>
            <a:pPr lvl="1"/>
            <a:r>
              <a:rPr lang="en-US" altLang="zh-CN" sz="2000" dirty="0"/>
              <a:t>Can impersonate someone with a similar username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en-US" altLang="zh-CN" sz="2400" dirty="0"/>
              <a:t>Principle: be explicit and unambiguous when it comes to security</a:t>
            </a:r>
            <a:endParaRPr lang="en-US" altLang="zh-CN" sz="2400" dirty="0"/>
          </a:p>
          <a:p>
            <a:pPr lvl="1"/>
            <a:r>
              <a:rPr lang="en-US" altLang="zh-CN" sz="2000" dirty="0"/>
              <a:t>E.g., use an </a:t>
            </a:r>
            <a:r>
              <a:rPr lang="en-US" altLang="zh-CN" sz="2000" dirty="0">
                <a:solidFill>
                  <a:srgbClr val="FF0000"/>
                </a:solidFill>
              </a:rPr>
              <a:t>invertible delimiter</a:t>
            </a:r>
            <a:r>
              <a:rPr lang="en-US" altLang="zh-CN" sz="2000" dirty="0"/>
              <a:t> scheme for hashing several parts together(</a:t>
            </a:r>
            <a:r>
              <a:rPr lang="zh-CN" altLang="en-US" sz="2000" dirty="0"/>
              <a:t>用特殊字符分割不同的字段</a:t>
            </a:r>
            <a:r>
              <a:rPr lang="en-US" altLang="zh-CN" sz="2000" dirty="0"/>
              <a:t>)</a:t>
            </a:r>
            <a:endParaRPr lang="en-US" altLang="zh-CN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Phishing Attacks(</a:t>
            </a:r>
            <a:r>
              <a:rPr lang="zh-CN" altLang="en-US" dirty="0"/>
              <a:t>钓鱼攻击</a:t>
            </a:r>
            <a:r>
              <a:rPr lang="en-US" altLang="zh-CN" dirty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Adversary tricks user into visiting legitimate-looking web site (e.g., bank)</a:t>
            </a:r>
            <a:endParaRPr lang="en-US" altLang="zh-CN" sz="2000" dirty="0"/>
          </a:p>
          <a:p>
            <a:pPr lvl="1"/>
            <a:r>
              <a:rPr lang="en-US" altLang="zh-CN" sz="2000" dirty="0"/>
              <a:t>Asks for username/</a:t>
            </a:r>
            <a:r>
              <a:rPr lang="en-US" altLang="zh-CN" sz="2000" dirty="0" err="1"/>
              <a:t>passwd</a:t>
            </a:r>
            <a:endParaRPr lang="en-US" altLang="zh-CN" sz="2000" dirty="0"/>
          </a:p>
          <a:p>
            <a:pPr lvl="1"/>
            <a:r>
              <a:rPr lang="en-US" altLang="zh-CN" sz="2000" dirty="0"/>
              <a:t>Actually a different server operated by adversary</a:t>
            </a:r>
            <a:endParaRPr lang="en-US" altLang="zh-CN" sz="2000" dirty="0"/>
          </a:p>
          <a:p>
            <a:pPr lvl="2"/>
            <a:r>
              <a:rPr lang="en-US" altLang="zh-CN" sz="1800" dirty="0"/>
              <a:t>E.g., </a:t>
            </a:r>
            <a:r>
              <a:rPr lang="en-US" altLang="zh-CN" sz="1800" b="1" dirty="0"/>
              <a:t>bank</a:t>
            </a:r>
            <a:r>
              <a:rPr lang="en-US" altLang="zh-CN" sz="1800" b="1" u="sng" dirty="0">
                <a:solidFill>
                  <a:srgbClr val="FF0000"/>
                </a:solidFill>
              </a:rPr>
              <a:t>0</a:t>
            </a:r>
            <a:r>
              <a:rPr lang="en-US" altLang="zh-CN" sz="1800" b="1" dirty="0"/>
              <a:t>famerica.com</a:t>
            </a:r>
            <a:r>
              <a:rPr lang="en-US" altLang="zh-CN" sz="1800" dirty="0"/>
              <a:t> instead of </a:t>
            </a:r>
            <a:r>
              <a:rPr lang="en-US" altLang="zh-CN" sz="1800" b="1" dirty="0" err="1"/>
              <a:t>bank</a:t>
            </a:r>
            <a:r>
              <a:rPr lang="en-US" altLang="zh-CN" sz="1800" b="1" u="sng" dirty="0" err="1">
                <a:solidFill>
                  <a:srgbClr val="FF0000"/>
                </a:solidFill>
              </a:rPr>
              <a:t>o</a:t>
            </a:r>
            <a:r>
              <a:rPr lang="en-US" altLang="zh-CN" sz="1800" b="1" dirty="0" err="1"/>
              <a:t>famerica.com</a:t>
            </a:r>
            <a:endParaRPr lang="en-US" altLang="zh-CN" sz="1800" b="1" dirty="0"/>
          </a:p>
          <a:p>
            <a:pPr lvl="1"/>
            <a:r>
              <a:rPr lang="en-US" altLang="zh-CN" sz="2000" dirty="0"/>
              <a:t>Stores any username/</a:t>
            </a:r>
            <a:r>
              <a:rPr lang="en-US" altLang="zh-CN" sz="2000" dirty="0" err="1"/>
              <a:t>passwd</a:t>
            </a:r>
            <a:r>
              <a:rPr lang="en-US" altLang="zh-CN" sz="2000" dirty="0"/>
              <a:t> entered by victims</a:t>
            </a:r>
            <a:endParaRPr lang="en-US" altLang="zh-CN" sz="2000" dirty="0"/>
          </a:p>
          <a:p>
            <a:pPr lvl="1"/>
            <a:r>
              <a:rPr lang="en-US" altLang="zh-CN" sz="2000" dirty="0"/>
              <a:t>Adversary can now impersonate victims on the real web site</a:t>
            </a:r>
            <a:endParaRPr lang="en-US" altLang="zh-CN" sz="20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 Problem of Password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Key problem: once you </a:t>
            </a:r>
            <a:r>
              <a:rPr lang="en-US" altLang="zh-CN" sz="2000" dirty="0">
                <a:solidFill>
                  <a:srgbClr val="FF0000"/>
                </a:solidFill>
              </a:rPr>
              <a:t>send a password to the server</a:t>
            </a:r>
            <a:r>
              <a:rPr lang="en-US" altLang="zh-CN" sz="2000" dirty="0"/>
              <a:t>, it can impersonate(</a:t>
            </a:r>
            <a:r>
              <a:rPr lang="zh-CN" altLang="en-US" sz="2000" dirty="0"/>
              <a:t>冒充，假冒</a:t>
            </a:r>
            <a:r>
              <a:rPr lang="en-US" altLang="zh-CN" sz="2000" dirty="0"/>
              <a:t>) you</a:t>
            </a:r>
            <a:endParaRPr lang="en-US" altLang="zh-CN" sz="2000" dirty="0"/>
          </a:p>
          <a:p>
            <a:pPr lvl="1"/>
            <a:r>
              <a:rPr lang="en-US" altLang="zh-CN" sz="2000" dirty="0"/>
              <a:t>Solved part of the problem by hashing the password database</a:t>
            </a:r>
            <a:endParaRPr lang="en-US" altLang="zh-CN" sz="2000" dirty="0"/>
          </a:p>
          <a:p>
            <a:pPr lvl="1"/>
            <a:r>
              <a:rPr lang="en-US" altLang="zh-CN" sz="2000" dirty="0"/>
              <a:t>But still sending the password to the server to verify on login</a:t>
            </a:r>
            <a:endParaRPr lang="en-US" altLang="zh-CN" sz="20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1800" y="3505572"/>
            <a:ext cx="33528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Technique 1: challenge-response scheme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Challenge-response </a:t>
            </a:r>
            <a:endParaRPr lang="en-US" altLang="zh-CN" sz="2000" dirty="0"/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Server</a:t>
            </a:r>
            <a:r>
              <a:rPr lang="en-US" altLang="zh-CN" sz="2000" dirty="0"/>
              <a:t> chooses a random value </a:t>
            </a:r>
            <a:r>
              <a:rPr lang="en-US" altLang="zh-CN" sz="2000" b="1" dirty="0"/>
              <a:t>R</a:t>
            </a:r>
            <a:r>
              <a:rPr lang="en-US" altLang="zh-CN" sz="2000" dirty="0"/>
              <a:t>, sends it to client</a:t>
            </a:r>
            <a:endParaRPr lang="en-US" altLang="zh-CN" sz="2000" dirty="0"/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Client</a:t>
            </a:r>
            <a:r>
              <a:rPr lang="en-US" altLang="zh-CN" sz="2000" dirty="0"/>
              <a:t> computes </a:t>
            </a:r>
            <a:r>
              <a:rPr lang="en-US" altLang="zh-CN" sz="2000" b="1" dirty="0">
                <a:solidFill>
                  <a:srgbClr val="FF0000"/>
                </a:solidFill>
              </a:rPr>
              <a:t>H(R + password)</a:t>
            </a:r>
            <a:r>
              <a:rPr lang="en-US" altLang="zh-CN" sz="2000" dirty="0"/>
              <a:t> and sends to </a:t>
            </a:r>
            <a:r>
              <a:rPr lang="en-US" altLang="zh-CN" sz="2000" dirty="0">
                <a:solidFill>
                  <a:srgbClr val="FF0000"/>
                </a:solidFill>
              </a:rPr>
              <a:t>server</a:t>
            </a:r>
            <a:endParaRPr lang="en-US" altLang="zh-CN" sz="2000" dirty="0"/>
          </a:p>
          <a:p>
            <a:pPr lvl="1"/>
            <a:r>
              <a:rPr lang="en-US" altLang="zh-CN" sz="2000" dirty="0"/>
              <a:t>Server checks if this matches its computation of hash with expected password</a:t>
            </a:r>
            <a:endParaRPr lang="en-US" altLang="zh-CN" sz="2000" dirty="0"/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If the server didn't already know password, still doesn't know</a:t>
            </a:r>
            <a:endParaRPr lang="en-US" altLang="zh-CN" sz="20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Technique 1: challenge-response scheme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88295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lang="zh-CN" altLang="en-US" dirty="0"/>
          </a:p>
          <a:p>
            <a:r>
              <a:rPr lang="en-US" altLang="zh-CN" dirty="0"/>
              <a:t>Adversary only learns H(</a:t>
            </a:r>
            <a:r>
              <a:rPr lang="en-US" altLang="zh-CN" b="1" dirty="0"/>
              <a:t>valarMorghul1s </a:t>
            </a:r>
            <a:r>
              <a:rPr lang="en-US" altLang="zh-CN" dirty="0"/>
              <a:t>| </a:t>
            </a:r>
            <a:r>
              <a:rPr lang="en-US" altLang="zh-CN" b="1" dirty="0"/>
              <a:t>458643</a:t>
            </a:r>
            <a:r>
              <a:rPr lang="en-US" altLang="zh-CN" dirty="0"/>
              <a:t>); </a:t>
            </a:r>
            <a:r>
              <a:rPr lang="en-US" altLang="zh-CN" dirty="0">
                <a:solidFill>
                  <a:srgbClr val="FF0000"/>
                </a:solidFill>
              </a:rPr>
              <a:t>can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not recover the password from that </a:t>
            </a: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57200" y="1127182"/>
            <a:ext cx="8229600" cy="27621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Threat Model: Assumptions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52736"/>
            <a:ext cx="8229600" cy="418829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Unrealistic / incomplete threat models</a:t>
            </a:r>
            <a:endParaRPr lang="en-US" altLang="zh-CN" dirty="0"/>
          </a:p>
          <a:p>
            <a:pPr lvl="1"/>
            <a:r>
              <a:rPr lang="en-US" altLang="zh-CN" sz="1600" dirty="0"/>
              <a:t>Adversary is outside of the company network / firewall</a:t>
            </a:r>
            <a:endParaRPr lang="en-US" altLang="zh-CN" sz="1600" dirty="0"/>
          </a:p>
          <a:p>
            <a:pPr lvl="1"/>
            <a:r>
              <a:rPr lang="en-US" altLang="zh-CN" sz="1600" dirty="0"/>
              <a:t>Adversary doesn't know legitimate users' passwords</a:t>
            </a:r>
            <a:endParaRPr lang="en-US" altLang="zh-CN" sz="1600" dirty="0"/>
          </a:p>
          <a:p>
            <a:pPr lvl="1"/>
            <a:r>
              <a:rPr lang="en-US" altLang="zh-CN" sz="1600" dirty="0"/>
              <a:t>Adversary won't figure out how the system works</a:t>
            </a:r>
            <a:endParaRPr lang="en-US" altLang="zh-CN" sz="1600" dirty="0"/>
          </a:p>
          <a:p>
            <a:r>
              <a:rPr lang="en-US" altLang="zh-CN" dirty="0"/>
              <a:t>Despite this, important to have a threat model</a:t>
            </a:r>
            <a:endParaRPr lang="en-US" altLang="zh-CN" dirty="0"/>
          </a:p>
          <a:p>
            <a:pPr lvl="1"/>
            <a:r>
              <a:rPr lang="en-US" altLang="zh-CN" sz="1600" dirty="0"/>
              <a:t>Can reason about assumptions, evolve threat model over time</a:t>
            </a:r>
            <a:endParaRPr lang="en-US" altLang="zh-CN" sz="1600" dirty="0"/>
          </a:p>
          <a:p>
            <a:pPr lvl="1"/>
            <a:r>
              <a:rPr lang="en-US" altLang="zh-CN" sz="1600" dirty="0"/>
              <a:t>When a problem occurs, can figure out what exactly went wrong and re-design</a:t>
            </a:r>
            <a:endParaRPr lang="en-US" altLang="zh-CN" sz="1600" dirty="0"/>
          </a:p>
          <a:p>
            <a:r>
              <a:rPr lang="en-US" altLang="zh-CN" dirty="0"/>
              <a:t>Overly-ambitious threat models not always a good thing</a:t>
            </a:r>
            <a:endParaRPr lang="en-US" altLang="zh-CN" dirty="0"/>
          </a:p>
          <a:p>
            <a:pPr lvl="1"/>
            <a:r>
              <a:rPr lang="en-US" altLang="zh-CN" sz="1600" dirty="0"/>
              <a:t>Not all threats are equally important</a:t>
            </a:r>
            <a:endParaRPr lang="en-US" altLang="zh-CN" sz="1600" dirty="0"/>
          </a:p>
          <a:p>
            <a:pPr lvl="1"/>
            <a:r>
              <a:rPr lang="en-US" altLang="zh-CN" sz="1600" dirty="0"/>
              <a:t>Stronger requirements can lead to more complexity</a:t>
            </a:r>
            <a:endParaRPr lang="en-US" altLang="zh-CN" sz="1600" dirty="0"/>
          </a:p>
          <a:p>
            <a:pPr lvl="1"/>
            <a:r>
              <a:rPr lang="en-US" altLang="zh-CN" sz="1600" dirty="0"/>
              <a:t>Complex systems can develop subtle security problems</a:t>
            </a:r>
            <a:endParaRPr lang="en-US" altLang="zh-CN" sz="1600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Tech 2: use passwords to authenticate the server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340"/>
            <a:ext cx="8229600" cy="4140460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Make the server prove it knows your password</a:t>
            </a:r>
            <a:endParaRPr lang="en-US" altLang="zh-CN" sz="2000" dirty="0"/>
          </a:p>
          <a:p>
            <a:pPr lvl="1"/>
            <a:r>
              <a:rPr lang="en-US" altLang="zh-CN" dirty="0"/>
              <a:t>Client chooses </a:t>
            </a:r>
            <a:r>
              <a:rPr lang="en-US" altLang="zh-CN" b="1" dirty="0"/>
              <a:t>Q</a:t>
            </a:r>
            <a:r>
              <a:rPr lang="en-US" altLang="zh-CN" dirty="0"/>
              <a:t>, sends to server, server computes </a:t>
            </a:r>
            <a:r>
              <a:rPr lang="en-US" altLang="zh-CN" b="1" dirty="0"/>
              <a:t>H(Q + password)</a:t>
            </a:r>
            <a:r>
              <a:rPr lang="en-US" altLang="zh-CN" dirty="0"/>
              <a:t>, replies</a:t>
            </a:r>
            <a:endParaRPr lang="en-US" altLang="zh-CN" dirty="0"/>
          </a:p>
          <a:p>
            <a:pPr lvl="1"/>
            <a:r>
              <a:rPr lang="en-US" altLang="zh-CN" dirty="0"/>
              <a:t>Only the </a:t>
            </a:r>
            <a:r>
              <a:rPr lang="en-US" altLang="zh-CN" dirty="0">
                <a:solidFill>
                  <a:srgbClr val="FF0000"/>
                </a:solidFill>
              </a:rPr>
              <a:t>authentic server would know your password!</a:t>
            </a:r>
            <a:endParaRPr lang="en-US" altLang="zh-CN" dirty="0"/>
          </a:p>
          <a:p>
            <a:r>
              <a:rPr lang="en-US" altLang="zh-CN" sz="2000" dirty="0"/>
              <a:t>Unfortunately, not many systems use this in practice</a:t>
            </a:r>
            <a:endParaRPr lang="en-US" altLang="zh-CN" sz="2000" dirty="0"/>
          </a:p>
          <a:p>
            <a:pPr lvl="1"/>
            <a:r>
              <a:rPr lang="en-US" altLang="zh-CN" dirty="0"/>
              <a:t>In part because app developers just care about app authenticating user...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Tech 2: use passwords to authenticate the server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5332"/>
            <a:ext cx="8229600" cy="4212468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Complication</a:t>
            </a:r>
            <a:r>
              <a:rPr lang="en-US" altLang="zh-CN" sz="2000" dirty="0"/>
              <a:t>: could be used with first scheme to fool server!</a:t>
            </a:r>
            <a:endParaRPr lang="en-US" altLang="zh-CN" sz="2000" dirty="0"/>
          </a:p>
          <a:p>
            <a:pPr lvl="1"/>
            <a:r>
              <a:rPr lang="en-US" altLang="zh-CN" dirty="0"/>
              <a:t>First, try to log into the server: get the server's challenge </a:t>
            </a:r>
            <a:r>
              <a:rPr lang="en-US" altLang="zh-CN" b="1" dirty="0"/>
              <a:t>R</a:t>
            </a:r>
            <a:endParaRPr lang="en-US" altLang="zh-CN" b="1" dirty="0"/>
          </a:p>
          <a:p>
            <a:pPr lvl="1"/>
            <a:r>
              <a:rPr lang="en-US" altLang="zh-CN" dirty="0"/>
              <a:t>Then, decide you want to test the server: send it the same </a:t>
            </a:r>
            <a:r>
              <a:rPr lang="en-US" altLang="zh-CN" b="1" dirty="0"/>
              <a:t>R</a:t>
            </a:r>
            <a:endParaRPr lang="en-US" altLang="zh-CN" b="1" dirty="0"/>
          </a:p>
          <a:p>
            <a:pPr lvl="1"/>
            <a:r>
              <a:rPr lang="en-US" altLang="zh-CN" dirty="0"/>
              <a:t>Send server's reply back to it as response to the original challenge</a:t>
            </a:r>
            <a:endParaRPr lang="en-US" altLang="zh-CN" dirty="0"/>
          </a:p>
          <a:p>
            <a:r>
              <a:rPr lang="en-US" altLang="zh-CN" sz="2000" b="1" dirty="0"/>
              <a:t>Principle</a:t>
            </a:r>
            <a:r>
              <a:rPr lang="en-US" altLang="zh-CN" sz="2000" dirty="0"/>
              <a:t>: be explicit, again!</a:t>
            </a:r>
            <a:endParaRPr lang="en-US" altLang="zh-CN" sz="2000" dirty="0"/>
          </a:p>
          <a:p>
            <a:pPr lvl="1"/>
            <a:r>
              <a:rPr lang="en-US" altLang="zh-CN" dirty="0"/>
              <a:t>E.g., hash the intended recipient of response (e.g., client or server), and have the recipient verify it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Tech 3: turn offline into online attack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579296" cy="3771636"/>
          </a:xfrm>
        </p:spPr>
        <p:txBody>
          <a:bodyPr>
            <a:noAutofit/>
          </a:bodyPr>
          <a:lstStyle/>
          <a:p>
            <a:r>
              <a:rPr lang="en-US" altLang="zh-CN" dirty="0"/>
              <a:t>Turn phishing attacks from </a:t>
            </a:r>
            <a:r>
              <a:rPr lang="en-US" altLang="zh-CN" b="1" dirty="0"/>
              <a:t>offline</a:t>
            </a:r>
            <a:r>
              <a:rPr lang="en-US" altLang="zh-CN" dirty="0"/>
              <a:t> into </a:t>
            </a:r>
            <a:r>
              <a:rPr lang="en-US" altLang="zh-CN" b="1" dirty="0"/>
              <a:t>online</a:t>
            </a:r>
            <a:r>
              <a:rPr lang="en-US" altLang="zh-CN" dirty="0"/>
              <a:t> attacks</a:t>
            </a:r>
            <a:endParaRPr lang="en-US" altLang="zh-CN" dirty="0"/>
          </a:p>
          <a:p>
            <a:pPr lvl="1"/>
            <a:r>
              <a:rPr lang="en-US" altLang="zh-CN" dirty="0"/>
              <a:t>If adversary doesn't have the right </a:t>
            </a:r>
            <a:r>
              <a:rPr lang="en-US" altLang="zh-CN" dirty="0">
                <a:solidFill>
                  <a:srgbClr val="FF0000"/>
                </a:solidFill>
              </a:rPr>
              <a:t>image</a:t>
            </a:r>
            <a:r>
              <a:rPr lang="en-US" altLang="zh-CN" dirty="0"/>
              <a:t>, users will know the site is fake</a:t>
            </a:r>
            <a:endParaRPr lang="en-US" altLang="zh-CN" dirty="0"/>
          </a:p>
          <a:p>
            <a:pPr lvl="1"/>
            <a:r>
              <a:rPr lang="en-US" altLang="zh-CN" dirty="0"/>
              <a:t>Adversary could talk to real site, fetch image for each user that logs in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"</a:t>
            </a:r>
            <a:r>
              <a:rPr kumimoji="1" lang="en-US" altLang="zh-CN" dirty="0" err="1"/>
              <a:t>Sitekey</a:t>
            </a:r>
            <a:r>
              <a:rPr kumimoji="1" lang="en-US" altLang="zh-CN" dirty="0"/>
              <a:t>"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568" y="1036184"/>
            <a:ext cx="7812360" cy="458162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Tech 3: turn offline into online attack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3771636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Why is it still useful, then?</a:t>
            </a:r>
            <a:endParaRPr lang="en-US" altLang="zh-CN" sz="2000" dirty="0"/>
          </a:p>
          <a:p>
            <a:pPr lvl="1"/>
            <a:r>
              <a:rPr lang="en-US" altLang="zh-CN" dirty="0"/>
              <a:t>Requires more efforts on adversary's part to mount attack</a:t>
            </a:r>
            <a:endParaRPr lang="en-US" altLang="zh-CN" dirty="0"/>
          </a:p>
          <a:p>
            <a:pPr lvl="1"/>
            <a:r>
              <a:rPr lang="en-US" altLang="zh-CN" dirty="0"/>
              <a:t>Even if adversary does this, </a:t>
            </a:r>
            <a:r>
              <a:rPr lang="en-US" altLang="zh-CN" dirty="0">
                <a:solidFill>
                  <a:srgbClr val="FF0000"/>
                </a:solidFill>
              </a:rPr>
              <a:t>bank can detect it(</a:t>
            </a:r>
            <a:r>
              <a:rPr lang="zh-CN" altLang="en-US" dirty="0">
                <a:solidFill>
                  <a:srgbClr val="FF0000"/>
                </a:solidFill>
              </a:rPr>
              <a:t>同一个服务器不太可能在同一时间请求多个不同用户的数据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en-US" altLang="zh-CN" dirty="0"/>
          </a:p>
          <a:p>
            <a:pPr lvl="1"/>
            <a:r>
              <a:rPr lang="en-US" altLang="zh-CN" dirty="0"/>
              <a:t>Watch for many requests </a:t>
            </a:r>
            <a:r>
              <a:rPr lang="en-US" altLang="zh-CN" dirty="0">
                <a:solidFill>
                  <a:srgbClr val="FF0000"/>
                </a:solidFill>
              </a:rPr>
              <a:t>coming from a single computer</a:t>
            </a:r>
            <a:endParaRPr lang="en-US" altLang="zh-CN" dirty="0"/>
          </a:p>
          <a:p>
            <a:pPr lvl="1"/>
            <a:r>
              <a:rPr lang="en-US" altLang="zh-CN" dirty="0"/>
              <a:t>That computer might be trying to impersonate site</a:t>
            </a:r>
            <a:endParaRPr lang="en-US" altLang="zh-CN" dirty="0"/>
          </a:p>
          <a:p>
            <a:pPr lvl="1"/>
            <a:r>
              <a:rPr lang="en-US" altLang="zh-CN" dirty="0"/>
              <a:t>Turns an </a:t>
            </a:r>
            <a:r>
              <a:rPr lang="en-US" altLang="zh-CN" dirty="0">
                <a:solidFill>
                  <a:srgbClr val="FF0000"/>
                </a:solidFill>
              </a:rPr>
              <a:t>offline/passive</a:t>
            </a:r>
            <a:r>
              <a:rPr lang="en-US" altLang="zh-CN" dirty="0"/>
              <a:t> attack into an </a:t>
            </a:r>
            <a:r>
              <a:rPr lang="en-US" altLang="zh-CN" dirty="0">
                <a:solidFill>
                  <a:srgbClr val="FF0000"/>
                </a:solidFill>
              </a:rPr>
              <a:t>online/active</a:t>
            </a:r>
            <a:r>
              <a:rPr lang="en-US" altLang="zh-CN" dirty="0"/>
              <a:t> attack</a:t>
            </a:r>
            <a:endParaRPr lang="en-US" altLang="zh-CN" dirty="0"/>
          </a:p>
          <a:p>
            <a:r>
              <a:rPr lang="en-US" altLang="zh-CN" sz="2000" dirty="0"/>
              <a:t>Key insight</a:t>
            </a:r>
            <a:endParaRPr lang="en-US" altLang="zh-CN" sz="2000" dirty="0"/>
          </a:p>
          <a:p>
            <a:pPr lvl="1"/>
            <a:r>
              <a:rPr lang="en-US" altLang="zh-CN" dirty="0"/>
              <a:t>Don't need perfect security, small improvements can help</a:t>
            </a:r>
            <a:endParaRPr lang="en-US" altLang="zh-CN" dirty="0"/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Tech 4: Specific password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sz="2400" dirty="0"/>
              <a:t>Make passwords specific to a site</a:t>
            </a:r>
            <a:endParaRPr lang="en-US" altLang="zh-CN" sz="2400" dirty="0"/>
          </a:p>
          <a:p>
            <a:pPr lvl="1"/>
            <a:r>
              <a:rPr lang="en-US" altLang="zh-CN" sz="2400" dirty="0"/>
              <a:t>Instead of sending password, send H(</a:t>
            </a:r>
            <a:r>
              <a:rPr lang="en-US" altLang="zh-CN" sz="2400" dirty="0" err="1"/>
              <a:t>servername</a:t>
            </a:r>
            <a:r>
              <a:rPr lang="en-US" altLang="zh-CN" sz="2400" dirty="0"/>
              <a:t> + password)</a:t>
            </a:r>
            <a:endParaRPr lang="en-US" altLang="zh-CN" sz="2400" dirty="0"/>
          </a:p>
          <a:p>
            <a:pPr lvl="1"/>
            <a:r>
              <a:rPr lang="en-US" altLang="zh-CN" sz="2400" dirty="0"/>
              <a:t>Just like a basic password scheme, from the server's point of view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r>
              <a:rPr lang="en-US" altLang="zh-CN" sz="2400" dirty="0"/>
              <a:t>Except impersonator on another server gets diff passwd</a:t>
            </a:r>
            <a:endParaRPr lang="en-US" altLang="zh-CN" sz="2400" dirty="0"/>
          </a:p>
          <a:p>
            <a:r>
              <a:rPr lang="en-US" altLang="zh-CN" sz="2400" dirty="0"/>
              <a:t>Recommendation</a:t>
            </a:r>
            <a:endParaRPr lang="en-US" altLang="zh-CN" sz="2800" dirty="0"/>
          </a:p>
          <a:p>
            <a:pPr lvl="1"/>
            <a:r>
              <a:rPr lang="en-US" altLang="zh-CN" sz="2400" dirty="0"/>
              <a:t>E.g.,</a:t>
            </a:r>
            <a:r>
              <a:rPr lang="zh-CN" altLang="en-US" sz="2400" dirty="0"/>
              <a:t> </a:t>
            </a:r>
            <a:r>
              <a:rPr lang="en-US" altLang="zh-CN" sz="2400" dirty="0" err="1"/>
              <a:t>LastPass</a:t>
            </a:r>
            <a:endParaRPr lang="en-US" altLang="zh-CN" sz="2400" dirty="0"/>
          </a:p>
          <a:p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Tech 5: one-time passwords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3324"/>
            <a:ext cx="8435280" cy="4320480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z="2400" dirty="0"/>
              <a:t>One-time Password</a:t>
            </a:r>
            <a:endParaRPr lang="en-US" altLang="zh-CN" sz="2400" dirty="0"/>
          </a:p>
          <a:p>
            <a:pPr lvl="1"/>
            <a:r>
              <a:rPr lang="en-US" altLang="zh-CN" sz="2000" dirty="0"/>
              <a:t>If adversary intercepts password, can keep using it over and over</a:t>
            </a:r>
            <a:endParaRPr lang="en-US" altLang="zh-CN" sz="2000" dirty="0"/>
          </a:p>
          <a:p>
            <a:pPr lvl="1"/>
            <a:r>
              <a:rPr lang="en-US" altLang="zh-CN" sz="2000" dirty="0"/>
              <a:t>Can implement one-time passwords: need to use a different password every time</a:t>
            </a:r>
            <a:endParaRPr lang="en-US" altLang="zh-CN" sz="2000" dirty="0"/>
          </a:p>
          <a:p>
            <a:r>
              <a:rPr lang="en-US" altLang="zh-CN" sz="2400" dirty="0"/>
              <a:t>Design: construct a long chain of hashes.</a:t>
            </a:r>
            <a:endParaRPr lang="en-US" altLang="zh-CN" sz="2400" dirty="0"/>
          </a:p>
          <a:p>
            <a:pPr lvl="1"/>
            <a:r>
              <a:rPr lang="en-US" altLang="zh-CN" sz="2000" dirty="0"/>
              <a:t>Start with password and salt, as before</a:t>
            </a:r>
            <a:endParaRPr lang="en-US" altLang="zh-CN" sz="2000" dirty="0"/>
          </a:p>
          <a:p>
            <a:pPr lvl="1"/>
            <a:r>
              <a:rPr lang="en-US" altLang="zh-CN" sz="2000" dirty="0"/>
              <a:t>Repeatedly apply hash, n times, to get n passwords</a:t>
            </a:r>
            <a:endParaRPr lang="en-US" altLang="zh-CN" sz="2000" dirty="0"/>
          </a:p>
          <a:p>
            <a:pPr lvl="1"/>
            <a:r>
              <a:rPr lang="en-US" altLang="zh-CN" sz="2000" dirty="0"/>
              <a:t>Server stores x = H(H(H(H(...(H(</a:t>
            </a:r>
            <a:r>
              <a:rPr lang="en-US" altLang="zh-CN" sz="2000" dirty="0" err="1"/>
              <a:t>salt+password</a:t>
            </a:r>
            <a:r>
              <a:rPr lang="en-US" altLang="zh-CN" sz="2000" dirty="0"/>
              <a:t>)))))) = </a:t>
            </a:r>
            <a:r>
              <a:rPr lang="en-US" altLang="zh-CN" sz="2000" dirty="0" err="1"/>
              <a:t>H</a:t>
            </a:r>
            <a:r>
              <a:rPr lang="en-US" altLang="zh-CN" sz="2000" baseline="30000" dirty="0" err="1"/>
              <a:t>n</a:t>
            </a:r>
            <a:r>
              <a:rPr lang="en-US" altLang="zh-CN" sz="2000" dirty="0"/>
              <a:t>(</a:t>
            </a:r>
            <a:r>
              <a:rPr lang="en-US" altLang="zh-CN" sz="2000" dirty="0" err="1"/>
              <a:t>salt+password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r>
              <a:rPr lang="en-US" altLang="zh-CN" sz="2400" dirty="0"/>
              <a:t>To authenticate, send token=H</a:t>
            </a:r>
            <a:r>
              <a:rPr lang="en-US" altLang="zh-CN" sz="2400" baseline="30000" dirty="0"/>
              <a:t>{n-1}</a:t>
            </a:r>
            <a:r>
              <a:rPr lang="en-US" altLang="zh-CN" sz="2400" dirty="0"/>
              <a:t>(</a:t>
            </a:r>
            <a:r>
              <a:rPr lang="en-US" altLang="zh-CN" sz="2400" dirty="0" err="1"/>
              <a:t>salt+password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pPr lvl="1"/>
            <a:r>
              <a:rPr lang="en-US" altLang="zh-CN" sz="2000" dirty="0"/>
              <a:t>Server verifies that x = H(token), then sets x &lt;- token</a:t>
            </a:r>
            <a:endParaRPr lang="en-US" altLang="zh-CN" sz="2000" dirty="0"/>
          </a:p>
          <a:p>
            <a:pPr lvl="1"/>
            <a:r>
              <a:rPr lang="en-US" altLang="zh-CN" sz="2000" dirty="0"/>
              <a:t>User carries a printout of a few hashes, or uses smartphone to compute them.</a:t>
            </a:r>
            <a:endParaRPr lang="en-US" altLang="zh-CN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Tech 5: one-time passwords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7859216" cy="377163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Alternative design: include time in the hash (Google's 2-step verification)</a:t>
            </a:r>
            <a:endParaRPr lang="en-US" altLang="zh-CN" sz="2000" dirty="0"/>
          </a:p>
          <a:p>
            <a:pPr lvl="1"/>
            <a:r>
              <a:rPr lang="en-US" altLang="zh-CN" sz="2000" dirty="0"/>
              <a:t>Server and user's smartphone share some secret string K</a:t>
            </a:r>
            <a:endParaRPr lang="en-US" altLang="zh-CN" sz="2000" dirty="0"/>
          </a:p>
          <a:p>
            <a:pPr lvl="1"/>
            <a:r>
              <a:rPr lang="en-US" altLang="zh-CN" sz="2000" dirty="0"/>
              <a:t>To authenticate, smartphone computes H(K || current time)</a:t>
            </a:r>
            <a:endParaRPr lang="en-US" altLang="zh-CN" sz="2000" dirty="0"/>
          </a:p>
          <a:p>
            <a:pPr lvl="1"/>
            <a:r>
              <a:rPr lang="en-US" altLang="zh-CN" sz="2000" dirty="0"/>
              <a:t>User sends hash value to server, server can check a few recent time values.</a:t>
            </a:r>
            <a:endParaRPr lang="en-US" altLang="zh-CN" sz="20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Google's App-specific password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894" y="1208774"/>
            <a:ext cx="8017546" cy="31608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357667"/>
            <a:ext cx="8318500" cy="70908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/>
              <a:t>Tech 6: bind authentication and request authorization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One way to look at problem: sending password authorizes any request</a:t>
            </a:r>
            <a:endParaRPr lang="en-US" altLang="zh-CN" dirty="0"/>
          </a:p>
          <a:p>
            <a:pPr lvl="1"/>
            <a:r>
              <a:rPr lang="en-US" altLang="zh-CN" sz="1600" dirty="0"/>
              <a:t>Even requests by adversary that intercepts our password</a:t>
            </a:r>
            <a:endParaRPr lang="en-US" altLang="zh-CN" sz="1600" dirty="0"/>
          </a:p>
          <a:p>
            <a:pPr lvl="1"/>
            <a:r>
              <a:rPr lang="en-US" altLang="zh-CN" sz="1600" dirty="0"/>
              <a:t>A different design: use password to authenticate any request</a:t>
            </a:r>
            <a:endParaRPr lang="en-US" altLang="zh-CN" sz="1600" dirty="0"/>
          </a:p>
          <a:p>
            <a:pPr lvl="1"/>
            <a:r>
              <a:rPr lang="en-US" altLang="zh-CN" sz="1600" b="1" dirty="0"/>
              <a:t>req = { username, "write XX to </a:t>
            </a:r>
            <a:r>
              <a:rPr lang="en-US" altLang="zh-CN" sz="1600" b="1" dirty="0" err="1"/>
              <a:t>exam.txt</a:t>
            </a:r>
            <a:r>
              <a:rPr lang="en-US" altLang="zh-CN" sz="1600" b="1" dirty="0"/>
              <a:t>", H(password + "write ..") }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r>
              <a:rPr lang="en-US" altLang="zh-CN" dirty="0"/>
              <a:t>Server can check if this is a legitimate </a:t>
            </a:r>
            <a:r>
              <a:rPr lang="en-US" altLang="zh-CN" dirty="0" err="1"/>
              <a:t>req</a:t>
            </a:r>
            <a:r>
              <a:rPr lang="en-US" altLang="zh-CN" dirty="0"/>
              <a:t> from user using password</a:t>
            </a:r>
            <a:endParaRPr lang="en-US" altLang="zh-CN" dirty="0"/>
          </a:p>
          <a:p>
            <a:pPr lvl="1"/>
            <a:r>
              <a:rPr lang="en-US" altLang="zh-CN" sz="1600" dirty="0"/>
              <a:t>Even if adversary intercepts request, cannot steal/misuse password</a:t>
            </a:r>
            <a:endParaRPr lang="en-US" altLang="zh-CN" sz="1600" dirty="0"/>
          </a:p>
          <a:p>
            <a:pPr lvl="1"/>
            <a:r>
              <a:rPr lang="en-US" altLang="zh-CN" sz="1600" dirty="0"/>
              <a:t>In practice, don't want to use password, use some session token instead</a:t>
            </a:r>
            <a:endParaRPr lang="en-US" altLang="zh-CN" sz="1600" dirty="0"/>
          </a:p>
          <a:p>
            <a:pPr lvl="1"/>
            <a:r>
              <a:rPr lang="en-US" altLang="zh-CN" sz="1600" dirty="0"/>
              <a:t>Could combine well with one-time passwords</a:t>
            </a:r>
            <a:endParaRPr lang="en-US" altLang="zh-CN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Guard Model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8" name="Picture 4" descr="相关图片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516216" y="265212"/>
            <a:ext cx="2075673" cy="161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Tech 7: FIDO: Replace the Password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977" y="1273324"/>
            <a:ext cx="9144000" cy="4247812"/>
          </a:xfrm>
          <a:prstGeom prst="rect">
            <a:avLst/>
          </a:prstGeom>
        </p:spPr>
      </p:pic>
      <p:pic>
        <p:nvPicPr>
          <p:cNvPr id="3074" name="Picture 2" descr="尤比科安全密钥 YubiKey 5C NFC USB-C/FIDO2/WebAuthn/U2F/2 级认证/高耐用性/抗冲击性/防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71861"/>
            <a:ext cx="685263" cy="6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75"/>
            <a:ext cx="9144000" cy="54292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Bindings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47664" y="1921396"/>
            <a:ext cx="2160240" cy="17281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07704" y="286621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Private key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7704" y="21641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Fingerprint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08104" y="1921396"/>
            <a:ext cx="2160240" cy="17281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68144" y="286621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Publish key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68144" y="21641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User ID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接箭头连接符 10"/>
          <p:cNvCxnSpPr>
            <a:stCxn id="6" idx="2"/>
            <a:endCxn id="5" idx="0"/>
          </p:cNvCxnSpPr>
          <p:nvPr/>
        </p:nvCxnSpPr>
        <p:spPr>
          <a:xfrm>
            <a:off x="2627784" y="2533464"/>
            <a:ext cx="0" cy="332746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2"/>
            <a:endCxn id="8" idx="0"/>
          </p:cNvCxnSpPr>
          <p:nvPr/>
        </p:nvCxnSpPr>
        <p:spPr>
          <a:xfrm>
            <a:off x="6588224" y="2533464"/>
            <a:ext cx="0" cy="332746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1"/>
            <a:endCxn id="5" idx="3"/>
          </p:cNvCxnSpPr>
          <p:nvPr/>
        </p:nvCxnSpPr>
        <p:spPr>
          <a:xfrm flipH="1">
            <a:off x="3347864" y="3050876"/>
            <a:ext cx="252028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835696" y="386561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Phone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60132" y="386561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56843" y="4389618"/>
            <a:ext cx="2613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Secure by hardware (e.g., Enclave)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522483" y="438961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Secure by isolation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Bootstrapping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74393"/>
            <a:ext cx="8435280" cy="4047836"/>
          </a:xfrm>
        </p:spPr>
        <p:txBody>
          <a:bodyPr>
            <a:noAutofit/>
          </a:bodyPr>
          <a:lstStyle/>
          <a:p>
            <a:r>
              <a:rPr lang="en-US" altLang="zh-CN" sz="1800" dirty="0"/>
              <a:t>How to initially set a password for an account?</a:t>
            </a:r>
            <a:endParaRPr lang="en-US" altLang="zh-CN" sz="1800" dirty="0"/>
          </a:p>
          <a:p>
            <a:pPr lvl="1"/>
            <a:r>
              <a:rPr lang="en-US" altLang="zh-CN" sz="1600" dirty="0"/>
              <a:t>If adversary can subvert this process, cannot rely on much else</a:t>
            </a:r>
            <a:endParaRPr lang="en-US" altLang="zh-CN" sz="1600" dirty="0"/>
          </a:p>
          <a:p>
            <a:pPr lvl="1"/>
            <a:r>
              <a:rPr lang="en-US" altLang="zh-CN" sz="1600" dirty="0"/>
              <a:t>MIT: admissions office vets each student, hands out account codes</a:t>
            </a:r>
            <a:endParaRPr lang="en-US" altLang="zh-CN" sz="1600" dirty="0"/>
          </a:p>
          <a:p>
            <a:pPr lvl="1"/>
            <a:r>
              <a:rPr lang="en-US" altLang="zh-CN" sz="1600" dirty="0"/>
              <a:t>Many web sites: anyone with an email can create a new account</a:t>
            </a:r>
            <a:endParaRPr lang="en-US" altLang="zh-CN" sz="1600" dirty="0"/>
          </a:p>
          <a:p>
            <a:r>
              <a:rPr lang="en-US" altLang="zh-CN" sz="1800" dirty="0"/>
              <a:t>Changing password (e.g., after compromise)</a:t>
            </a:r>
            <a:endParaRPr lang="en-US" altLang="zh-CN" sz="1800" dirty="0"/>
          </a:p>
          <a:p>
            <a:pPr lvl="1"/>
            <a:r>
              <a:rPr lang="en-US" altLang="zh-CN" sz="1600" dirty="0"/>
              <a:t>Need some additional mechanism to differentiate user vs. attacker</a:t>
            </a:r>
            <a:endParaRPr lang="en-US" altLang="zh-CN" sz="1600" dirty="0"/>
          </a:p>
          <a:p>
            <a:pPr lvl="1"/>
            <a:r>
              <a:rPr lang="en-US" altLang="zh-CN" sz="1600" dirty="0"/>
              <a:t>MIT: walk over to accounts office, show ID, admin can reset password</a:t>
            </a:r>
            <a:endParaRPr lang="en-US" altLang="zh-CN" sz="1600" dirty="0"/>
          </a:p>
          <a:p>
            <a:pPr lvl="1"/>
            <a:r>
              <a:rPr lang="en-US" altLang="zh-CN" sz="1600" dirty="0"/>
              <a:t>Many sites: additional "security" questions used to reset password</a:t>
            </a:r>
            <a:endParaRPr lang="en-US" altLang="zh-CN" sz="1600" dirty="0"/>
          </a:p>
          <a:p>
            <a:r>
              <a:rPr lang="en-US" altLang="zh-CN" sz="1800" dirty="0"/>
              <a:t>Password bootstrap / reset mechanisms are part of the security system</a:t>
            </a:r>
            <a:endParaRPr lang="en-US" altLang="zh-CN" sz="1800" dirty="0"/>
          </a:p>
          <a:p>
            <a:pPr lvl="1"/>
            <a:r>
              <a:rPr lang="en-US" altLang="zh-CN" sz="1600" dirty="0"/>
              <a:t>Can sometimes be weaker than the password mechanisms</a:t>
            </a:r>
            <a:endParaRPr lang="en-US" altLang="zh-CN" sz="1600" dirty="0"/>
          </a:p>
          <a:p>
            <a:pPr lvl="1"/>
            <a:r>
              <a:rPr lang="en-US" altLang="zh-CN" sz="1600" dirty="0"/>
              <a:t>Sarah Palin's Yahoo account was compromised by guessing security Q's</a:t>
            </a:r>
            <a:endParaRPr lang="en-US" altLang="zh-CN" sz="1600" dirty="0"/>
          </a:p>
          <a:p>
            <a:pPr lvl="1"/>
            <a:r>
              <a:rPr lang="en-US" altLang="zh-CN" sz="1600" dirty="0"/>
              <a:t>Personal information can be easy to find online</a:t>
            </a:r>
            <a:endParaRPr lang="en-US" altLang="zh-CN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Security</a:t>
            </a:r>
            <a:r>
              <a:rPr lang="zh-CN" altLang="en-US" dirty="0"/>
              <a:t> </a:t>
            </a:r>
            <a:r>
              <a:rPr lang="en-US" altLang="zh-CN" dirty="0"/>
              <a:t>Principles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dirty="0"/>
              <a:t>Principle of Least Privilege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000" dirty="0"/>
              <a:t>Deal with bugs / incomplete mediation</a:t>
            </a:r>
            <a:endParaRPr lang="en-US" altLang="zh-CN" sz="2000" dirty="0"/>
          </a:p>
          <a:p>
            <a:pPr lvl="1"/>
            <a:r>
              <a:rPr lang="en-US" altLang="zh-CN" dirty="0"/>
              <a:t>Any component that can arbitrarily access a resource must invoke the guard</a:t>
            </a:r>
            <a:endParaRPr lang="en-US" altLang="zh-CN" dirty="0"/>
          </a:p>
          <a:p>
            <a:pPr lvl="1"/>
            <a:r>
              <a:rPr lang="en-US" altLang="zh-CN" dirty="0"/>
              <a:t>If component has a bug or design mistake, can lead to incomplete mediation</a:t>
            </a:r>
            <a:endParaRPr lang="en-US" altLang="zh-CN" dirty="0"/>
          </a:p>
          <a:p>
            <a:pPr lvl="1"/>
            <a:r>
              <a:rPr lang="en-US" altLang="zh-CN" dirty="0"/>
              <a:t>General plan: reduce the number of components that must invoke the guard</a:t>
            </a:r>
            <a:endParaRPr lang="en-US" altLang="zh-CN" dirty="0"/>
          </a:p>
          <a:p>
            <a:pPr lvl="2"/>
            <a:r>
              <a:rPr lang="en-US" altLang="zh-CN" sz="1600" dirty="0"/>
              <a:t>E.g., arrange for DB server to check permissions on records returned, then security does not depend as much on </a:t>
            </a:r>
            <a:r>
              <a:rPr lang="en-US" altLang="zh-CN" sz="1600" i="1" dirty="0" err="1"/>
              <a:t>lookup.cgi</a:t>
            </a:r>
            <a:endParaRPr lang="en-US" altLang="zh-CN" sz="1600" i="1" dirty="0"/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Trust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Privileged components are "trusted"</a:t>
            </a:r>
            <a:endParaRPr lang="en-US" altLang="zh-CN" dirty="0"/>
          </a:p>
          <a:p>
            <a:pPr lvl="1"/>
            <a:r>
              <a:rPr lang="en-US" altLang="zh-CN" b="1" dirty="0">
                <a:solidFill>
                  <a:schemeClr val="accent1"/>
                </a:solidFill>
              </a:rPr>
              <a:t>Trusted is bad</a:t>
            </a:r>
            <a:r>
              <a:rPr lang="en-US" altLang="zh-CN" dirty="0"/>
              <a:t>: you</a:t>
            </a:r>
            <a:r>
              <a:rPr lang="zh-CN" altLang="en-US" dirty="0"/>
              <a:t> </a:t>
            </a:r>
            <a:r>
              <a:rPr lang="en-US" altLang="zh-CN" dirty="0"/>
              <a:t>are in trouble if a trusted component breaks</a:t>
            </a:r>
            <a:endParaRPr lang="en-US" altLang="zh-CN" dirty="0"/>
          </a:p>
          <a:p>
            <a:pPr lvl="1"/>
            <a:r>
              <a:rPr lang="en-US" altLang="zh-CN" b="1" dirty="0">
                <a:solidFill>
                  <a:schemeClr val="accent1"/>
                </a:solidFill>
              </a:rPr>
              <a:t>Untrusted components are good</a:t>
            </a:r>
            <a:r>
              <a:rPr lang="en-US" altLang="zh-CN" dirty="0"/>
              <a:t>: does</a:t>
            </a:r>
            <a:r>
              <a:rPr lang="zh-CN" altLang="en-US" dirty="0"/>
              <a:t> </a:t>
            </a:r>
            <a:r>
              <a:rPr lang="en-US" altLang="zh-CN" dirty="0"/>
              <a:t>not matter if they break</a:t>
            </a:r>
            <a:endParaRPr lang="en-US" altLang="zh-CN" dirty="0"/>
          </a:p>
          <a:p>
            <a:pPr lvl="1"/>
            <a:r>
              <a:rPr lang="en-US" altLang="zh-CN" dirty="0"/>
              <a:t>Good design has </a:t>
            </a:r>
            <a:r>
              <a:rPr lang="en-US" altLang="zh-CN" b="1" dirty="0"/>
              <a:t>few trusted components</a:t>
            </a:r>
            <a:r>
              <a:rPr lang="en-US" altLang="zh-CN" dirty="0"/>
              <a:t>, other things do</a:t>
            </a:r>
            <a:r>
              <a:rPr lang="zh-CN" altLang="en-US" dirty="0"/>
              <a:t> </a:t>
            </a:r>
            <a:r>
              <a:rPr lang="en-US" altLang="zh-CN" dirty="0"/>
              <a:t>not affect security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Users Make Mistakes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Social engineering, phishing attacks</a:t>
            </a:r>
            <a:endParaRPr lang="en-US" altLang="zh-CN" dirty="0"/>
          </a:p>
          <a:p>
            <a:pPr lvl="1"/>
            <a:r>
              <a:rPr lang="en-US" altLang="zh-CN" dirty="0"/>
              <a:t>How many of you really read the permission acquired by apps during installing?</a:t>
            </a:r>
            <a:endParaRPr lang="en-US" altLang="zh-CN" dirty="0"/>
          </a:p>
          <a:p>
            <a:r>
              <a:rPr lang="en-US" altLang="zh-CN" b="1" dirty="0"/>
              <a:t>Good idea: threat model should not assume users are perfect</a:t>
            </a:r>
            <a:endParaRPr lang="en-US" altLang="zh-CN" b="1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Cost of Security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sz="2400" dirty="0"/>
              <a:t>Security VS. Availability</a:t>
            </a:r>
            <a:endParaRPr lang="en-US" altLang="zh-CN" sz="2400" dirty="0"/>
          </a:p>
          <a:p>
            <a:pPr lvl="1"/>
            <a:r>
              <a:rPr lang="en-US" altLang="zh-CN" sz="2000" dirty="0"/>
              <a:t>E.g., system requires frequent password changes -&gt; users may write them down</a:t>
            </a:r>
            <a:endParaRPr lang="en-US" altLang="zh-CN" sz="2000" dirty="0"/>
          </a:p>
          <a:p>
            <a:r>
              <a:rPr lang="en-US" altLang="zh-CN" sz="2400" dirty="0"/>
              <a:t>How far should a teacher go to protect the exam</a:t>
            </a:r>
            <a:r>
              <a:rPr lang="zh-CN" altLang="en-US" sz="2400" dirty="0"/>
              <a:t> </a:t>
            </a:r>
            <a:r>
              <a:rPr lang="en-US" altLang="zh-CN" sz="2400" dirty="0"/>
              <a:t>file?</a:t>
            </a:r>
            <a:endParaRPr lang="en-US" altLang="zh-CN" sz="2400" dirty="0"/>
          </a:p>
          <a:p>
            <a:pPr lvl="1"/>
            <a:r>
              <a:rPr lang="en-US" altLang="zh-CN" sz="2000" dirty="0"/>
              <a:t>Put the file on a separate computer, to avoid sharing a file system?</a:t>
            </a:r>
            <a:endParaRPr lang="en-US" altLang="zh-CN" sz="2000" dirty="0"/>
          </a:p>
          <a:p>
            <a:pPr lvl="1"/>
            <a:r>
              <a:rPr lang="en-US" altLang="zh-CN" sz="2000" dirty="0"/>
              <a:t>Disconnect computer from the network, to avoid remotely exploitable OS bugs?</a:t>
            </a:r>
            <a:endParaRPr lang="en-US" altLang="zh-CN" sz="2000" dirty="0"/>
          </a:p>
          <a:p>
            <a:pPr lvl="1"/>
            <a:r>
              <a:rPr lang="en-US" altLang="zh-CN" sz="2000" dirty="0"/>
              <a:t>Put the server into a separate machine room?</a:t>
            </a:r>
            <a:endParaRPr lang="en-US" altLang="zh-CN" sz="2000" dirty="0"/>
          </a:p>
          <a:p>
            <a:pPr lvl="1"/>
            <a:r>
              <a:rPr lang="en-US" altLang="zh-CN" sz="2000" dirty="0"/>
              <a:t>Get a guard to physically protect the machine room?</a:t>
            </a:r>
            <a:endParaRPr lang="en-US" altLang="zh-CN" sz="2000" dirty="0"/>
          </a:p>
          <a:p>
            <a:pPr lvl="1"/>
            <a:r>
              <a:rPr lang="en-US" altLang="zh-CN" sz="2000" dirty="0"/>
              <a:t>...</a:t>
            </a:r>
            <a:endParaRPr lang="en-US" altLang="zh-CN" sz="2000" dirty="0"/>
          </a:p>
          <a:p>
            <a:r>
              <a:rPr lang="en-US" altLang="zh-CN" sz="2400" dirty="0"/>
              <a:t>Good idea: cost of security mechanism should be commensurate with value</a:t>
            </a:r>
            <a:endParaRPr lang="en-US" altLang="zh-CN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345" y="101600"/>
            <a:ext cx="8242300" cy="27559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812380"/>
            <a:ext cx="2870200" cy="25654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23" y="2812380"/>
            <a:ext cx="4275667" cy="25654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419872" y="3748484"/>
            <a:ext cx="504056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16"/>
          <p:cNvCxnSpPr/>
          <p:nvPr/>
        </p:nvCxnSpPr>
        <p:spPr>
          <a:xfrm flipV="1">
            <a:off x="3923928" y="2812380"/>
            <a:ext cx="2016224" cy="93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>
            <a:off x="3923928" y="4324548"/>
            <a:ext cx="2016224" cy="1053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Guard Model of Security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Complete mediation(</a:t>
            </a:r>
            <a:r>
              <a:rPr lang="zh-CN" altLang="en-US" sz="2400" b="1" dirty="0"/>
              <a:t>完全中介</a:t>
            </a:r>
            <a:r>
              <a:rPr lang="en-US" altLang="zh-CN" sz="2400" b="1" dirty="0"/>
              <a:t>)</a:t>
            </a:r>
            <a:endParaRPr lang="en-US" altLang="zh-CN" sz="2400" b="1" dirty="0"/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Only way</a:t>
            </a:r>
            <a:r>
              <a:rPr lang="en-US" altLang="zh-CN" sz="2000" dirty="0"/>
              <a:t> to access the resource </a:t>
            </a:r>
            <a:r>
              <a:rPr lang="en-US" altLang="zh-CN" sz="2000" dirty="0">
                <a:solidFill>
                  <a:srgbClr val="FF0000"/>
                </a:solidFill>
              </a:rPr>
              <a:t>involves the guard</a:t>
            </a:r>
            <a:endParaRPr lang="en-US" altLang="zh-CN" sz="2000" dirty="0"/>
          </a:p>
          <a:p>
            <a:pPr lvl="1"/>
            <a:r>
              <a:rPr lang="en-US" altLang="zh-CN" sz="2000" dirty="0"/>
              <a:t>1. Must </a:t>
            </a:r>
            <a:r>
              <a:rPr lang="en-US" altLang="zh-CN" sz="2000" dirty="0">
                <a:solidFill>
                  <a:srgbClr val="FF0000"/>
                </a:solidFill>
              </a:rPr>
              <a:t>enforce</a:t>
            </a:r>
            <a:r>
              <a:rPr lang="en-US" altLang="zh-CN" sz="2000" dirty="0"/>
              <a:t> client-server modularity</a:t>
            </a:r>
            <a:endParaRPr lang="en-US" altLang="zh-CN" sz="2000" dirty="0"/>
          </a:p>
          <a:p>
            <a:pPr lvl="2"/>
            <a:r>
              <a:rPr lang="en-US" altLang="zh-CN" dirty="0"/>
              <a:t>Adversary should not be able to access server's resources </a:t>
            </a:r>
            <a:r>
              <a:rPr lang="en-US" altLang="zh-CN" dirty="0">
                <a:solidFill>
                  <a:srgbClr val="FF0000"/>
                </a:solidFill>
              </a:rPr>
              <a:t>directly</a:t>
            </a:r>
            <a:endParaRPr lang="en-US" altLang="zh-CN" dirty="0"/>
          </a:p>
          <a:p>
            <a:pPr lvl="2"/>
            <a:r>
              <a:rPr lang="en-US" altLang="zh-CN" dirty="0"/>
              <a:t>E.g., assume OS enforces modularity, or run server on separate machine</a:t>
            </a:r>
            <a:endParaRPr lang="en-US" altLang="zh-CN" dirty="0"/>
          </a:p>
          <a:p>
            <a:pPr lvl="1"/>
            <a:r>
              <a:rPr lang="en-US" altLang="zh-CN" sz="2000" dirty="0"/>
              <a:t>2. Must ensure server properly </a:t>
            </a:r>
            <a:r>
              <a:rPr lang="en-US" altLang="zh-CN" sz="2000" dirty="0">
                <a:solidFill>
                  <a:srgbClr val="FF0000"/>
                </a:solidFill>
              </a:rPr>
              <a:t>invokes the guard in all the right places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7410" y="4070985"/>
            <a:ext cx="73793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但是这个</a:t>
            </a:r>
            <a:r>
              <a:rPr lang="en-US" altLang="zh-CN" sz="1600"/>
              <a:t>guard</a:t>
            </a:r>
            <a:r>
              <a:rPr lang="zh-CN" altLang="en-US" sz="1600"/>
              <a:t>的保护作用并不绝对，因为这个</a:t>
            </a:r>
            <a:r>
              <a:rPr lang="en-US" altLang="zh-CN" sz="1600"/>
              <a:t>guard</a:t>
            </a:r>
            <a:r>
              <a:rPr lang="zh-CN" altLang="en-US" sz="1600"/>
              <a:t>的保护作用一定要在程序运行之后才能够起作用，而如果</a:t>
            </a:r>
            <a:r>
              <a:rPr lang="en-US" altLang="zh-CN" sz="1600"/>
              <a:t>attacker</a:t>
            </a:r>
            <a:r>
              <a:rPr lang="zh-CN" altLang="en-US" sz="1600"/>
              <a:t>直接攻击了硬盘，也是可能发生的。</a:t>
            </a:r>
            <a:endParaRPr lang="zh-CN" altLang="en-US"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Complete Mediation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9693" y="3762806"/>
            <a:ext cx="8229600" cy="1599565"/>
          </a:xfrm>
        </p:spPr>
        <p:txBody>
          <a:bodyPr>
            <a:noAutofit/>
          </a:bodyPr>
          <a:lstStyle/>
          <a:p>
            <a:r>
              <a:rPr kumimoji="1" lang="en-US" altLang="zh-CN" sz="2000" dirty="0"/>
              <a:t>Guard typically provides:</a:t>
            </a:r>
            <a:endParaRPr kumimoji="1" lang="en-US" altLang="zh-CN" sz="2000" dirty="0"/>
          </a:p>
          <a:p>
            <a:pPr lvl="1"/>
            <a:r>
              <a:rPr kumimoji="1" lang="en-US" altLang="zh-CN" b="1" dirty="0">
                <a:solidFill>
                  <a:schemeClr val="accent1"/>
                </a:solidFill>
              </a:rPr>
              <a:t>Authentication(</a:t>
            </a:r>
            <a:r>
              <a:rPr kumimoji="1" lang="zh-CN" altLang="en-US" b="1" dirty="0">
                <a:solidFill>
                  <a:schemeClr val="accent1"/>
                </a:solidFill>
              </a:rPr>
              <a:t>身份认证</a:t>
            </a:r>
            <a:r>
              <a:rPr kumimoji="1" lang="en-US" altLang="zh-CN" b="1" dirty="0">
                <a:solidFill>
                  <a:schemeClr val="accent1"/>
                </a:solidFill>
              </a:rPr>
              <a:t>)</a:t>
            </a:r>
            <a:r>
              <a:rPr kumimoji="1" lang="en-US" altLang="zh-CN" dirty="0"/>
              <a:t>: is the principal </a:t>
            </a:r>
            <a:r>
              <a:rPr kumimoji="1" lang="en-US" altLang="zh-CN" dirty="0">
                <a:solidFill>
                  <a:srgbClr val="FF0000"/>
                </a:solidFill>
              </a:rPr>
              <a:t>who they claim to be</a:t>
            </a:r>
            <a:r>
              <a:rPr kumimoji="1" lang="en-US" altLang="zh-CN" dirty="0"/>
              <a:t>?</a:t>
            </a:r>
            <a:endParaRPr kumimoji="1" lang="en-US" altLang="zh-CN" dirty="0"/>
          </a:p>
          <a:p>
            <a:pPr lvl="1"/>
            <a:r>
              <a:rPr kumimoji="1" lang="en-US" altLang="zh-CN" b="1" dirty="0">
                <a:solidFill>
                  <a:schemeClr val="accent1"/>
                </a:solidFill>
              </a:rPr>
              <a:t>Authorization(</a:t>
            </a:r>
            <a:r>
              <a:rPr kumimoji="1" lang="zh-CN" altLang="en-US" b="1" dirty="0">
                <a:solidFill>
                  <a:schemeClr val="accent1"/>
                </a:solidFill>
              </a:rPr>
              <a:t>权限认证</a:t>
            </a:r>
            <a:r>
              <a:rPr kumimoji="1" lang="en-US" altLang="zh-CN" b="1" dirty="0">
                <a:solidFill>
                  <a:schemeClr val="accent1"/>
                </a:solidFill>
              </a:rPr>
              <a:t>)</a:t>
            </a:r>
            <a:r>
              <a:rPr kumimoji="1" lang="en-US" altLang="zh-CN" dirty="0"/>
              <a:t>: does principal have access to perform request on resource?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648" y="1417341"/>
            <a:ext cx="6192688" cy="20526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Designing the Guard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400" dirty="0"/>
              <a:t>Two functions often provided by a guard:</a:t>
            </a:r>
            <a:endParaRPr lang="en-US" altLang="zh-CN" sz="2400" dirty="0"/>
          </a:p>
          <a:p>
            <a:pPr lvl="1"/>
            <a:r>
              <a:rPr lang="en-US" altLang="zh-CN" sz="2000" b="1" dirty="0"/>
              <a:t>Authentication</a:t>
            </a:r>
            <a:r>
              <a:rPr lang="en-US" altLang="zh-CN" sz="2000" dirty="0"/>
              <a:t>: request -&gt; principal</a:t>
            </a:r>
            <a:endParaRPr lang="en-US" altLang="zh-CN" sz="2000" dirty="0"/>
          </a:p>
          <a:p>
            <a:pPr lvl="2"/>
            <a:r>
              <a:rPr lang="en-US" altLang="zh-CN" dirty="0"/>
              <a:t>E.g., </a:t>
            </a:r>
            <a:r>
              <a:rPr lang="en-US" altLang="zh-CN" dirty="0">
                <a:solidFill>
                  <a:srgbClr val="FF0000"/>
                </a:solidFill>
              </a:rPr>
              <a:t>client's username, verified using password</a:t>
            </a:r>
            <a:endParaRPr lang="en-US" altLang="zh-CN" dirty="0"/>
          </a:p>
          <a:p>
            <a:pPr lvl="1"/>
            <a:r>
              <a:rPr lang="en-US" altLang="zh-CN" sz="2000" b="1" dirty="0"/>
              <a:t>Authorization</a:t>
            </a:r>
            <a:r>
              <a:rPr lang="en-US" altLang="zh-CN" sz="2000" dirty="0"/>
              <a:t>: (request, principal, resource) -&gt; </a:t>
            </a:r>
            <a:r>
              <a:rPr lang="en-US" altLang="zh-CN" sz="2000" dirty="0">
                <a:solidFill>
                  <a:srgbClr val="FF0000"/>
                </a:solidFill>
              </a:rPr>
              <a:t>allow</a:t>
            </a:r>
            <a:r>
              <a:rPr lang="en-US" altLang="zh-CN" sz="2000" dirty="0"/>
              <a:t>?</a:t>
            </a:r>
            <a:endParaRPr lang="en-US" altLang="zh-CN" sz="2000" dirty="0"/>
          </a:p>
          <a:p>
            <a:pPr lvl="2"/>
            <a:r>
              <a:rPr lang="en-US" altLang="zh-CN" dirty="0"/>
              <a:t>E.g., consult access control list (ACL) for resource</a:t>
            </a:r>
            <a:endParaRPr lang="en-US" altLang="zh-CN" dirty="0"/>
          </a:p>
          <a:p>
            <a:r>
              <a:rPr lang="en-US" altLang="zh-CN" sz="2400" dirty="0"/>
              <a:t>Simplifies security</a:t>
            </a:r>
            <a:endParaRPr lang="en-US" altLang="zh-CN" sz="2400" dirty="0"/>
          </a:p>
          <a:p>
            <a:pPr lvl="1"/>
            <a:r>
              <a:rPr lang="en-US" altLang="zh-CN" sz="2000" dirty="0"/>
              <a:t>Can consider the guards under threat model</a:t>
            </a:r>
            <a:endParaRPr lang="en-US" altLang="zh-CN" sz="2000" dirty="0"/>
          </a:p>
          <a:p>
            <a:pPr lvl="1"/>
            <a:r>
              <a:rPr lang="en-US" altLang="zh-CN" sz="2000" b="1" u="sng" dirty="0"/>
              <a:t>But don't forget about </a:t>
            </a:r>
            <a:r>
              <a:rPr lang="en-US" altLang="zh-CN" sz="2000" b="1" u="sng" dirty="0">
                <a:solidFill>
                  <a:srgbClr val="FF0000"/>
                </a:solidFill>
              </a:rPr>
              <a:t>complete mediation</a:t>
            </a:r>
            <a:endParaRPr lang="en-US" altLang="zh-CN" sz="2000" b="1" u="sng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Unix FS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340"/>
            <a:ext cx="8507288" cy="4104456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Resource:	</a:t>
            </a:r>
            <a:r>
              <a:rPr lang="en-US" altLang="zh-CN" sz="2000" b="0" dirty="0"/>
              <a:t>files, directories.</a:t>
            </a:r>
            <a:endParaRPr lang="en-US" altLang="zh-CN" sz="2000" b="0" dirty="0"/>
          </a:p>
          <a:p>
            <a:r>
              <a:rPr lang="en-US" altLang="zh-CN" sz="2000" dirty="0"/>
              <a:t>Server:		</a:t>
            </a:r>
            <a:r>
              <a:rPr lang="en-US" altLang="zh-CN" sz="2000" b="0" dirty="0"/>
              <a:t>OS kernel.</a:t>
            </a:r>
            <a:endParaRPr lang="en-US" altLang="zh-CN" sz="2000" b="0" dirty="0"/>
          </a:p>
          <a:p>
            <a:r>
              <a:rPr lang="en-US" altLang="zh-CN" sz="2000" dirty="0"/>
              <a:t>Client:		</a:t>
            </a:r>
            <a:r>
              <a:rPr lang="en-US" altLang="zh-CN" sz="2000" b="0" dirty="0"/>
              <a:t>process.</a:t>
            </a:r>
            <a:endParaRPr lang="en-US" altLang="zh-CN" sz="2000" b="0" dirty="0"/>
          </a:p>
          <a:p>
            <a:r>
              <a:rPr lang="en-US" altLang="zh-CN" sz="2000" dirty="0"/>
              <a:t>Requests:	</a:t>
            </a:r>
            <a:r>
              <a:rPr lang="en-US" altLang="zh-CN" sz="2000" b="0" dirty="0"/>
              <a:t>read, write system calls.</a:t>
            </a:r>
            <a:endParaRPr lang="en-US" altLang="zh-CN" sz="2000" b="0" dirty="0"/>
          </a:p>
          <a:p>
            <a:r>
              <a:rPr lang="en-US" altLang="zh-CN" sz="2000" dirty="0"/>
              <a:t>Mediation:	</a:t>
            </a:r>
            <a:r>
              <a:rPr lang="en-US" altLang="zh-CN" sz="2000" b="0" dirty="0"/>
              <a:t>U/K bit / system call implementation.</a:t>
            </a:r>
            <a:endParaRPr lang="en-US" altLang="zh-CN" sz="2000" b="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Principal:	</a:t>
            </a:r>
            <a:r>
              <a:rPr lang="en-US" altLang="zh-CN" sz="2000" b="0" dirty="0">
                <a:solidFill>
                  <a:srgbClr val="FF0000"/>
                </a:solidFill>
              </a:rPr>
              <a:t>user ID</a:t>
            </a:r>
            <a:r>
              <a:rPr lang="en-US" altLang="zh-CN" sz="2000" b="0" dirty="0"/>
              <a:t>.</a:t>
            </a:r>
            <a:endParaRPr lang="en-US" altLang="zh-CN" sz="2000" b="0" dirty="0"/>
          </a:p>
          <a:p>
            <a:r>
              <a:rPr lang="en-US" altLang="zh-CN" sz="2000" dirty="0"/>
              <a:t>Authentication:  </a:t>
            </a:r>
            <a:r>
              <a:rPr lang="en-US" altLang="zh-CN" sz="2000" b="0" dirty="0"/>
              <a:t>kernel keeps track of user ID for each process.</a:t>
            </a:r>
            <a:endParaRPr lang="en-US" altLang="zh-CN" sz="2000" b="0" dirty="0"/>
          </a:p>
          <a:p>
            <a:r>
              <a:rPr lang="en-US" altLang="zh-CN" sz="2000" dirty="0"/>
              <a:t>Authorization:   </a:t>
            </a:r>
            <a:r>
              <a:rPr lang="en-US" altLang="zh-CN" sz="2000" b="0" dirty="0"/>
              <a:t>permission bits &amp; owner </a:t>
            </a:r>
            <a:r>
              <a:rPr lang="en-US" altLang="zh-CN" sz="2000" b="0" dirty="0" err="1"/>
              <a:t>uid</a:t>
            </a:r>
            <a:r>
              <a:rPr lang="en-US" altLang="zh-CN" sz="2000" b="0" dirty="0"/>
              <a:t> in each file's </a:t>
            </a:r>
            <a:r>
              <a:rPr lang="en-US" altLang="zh-CN" sz="2000" b="0" dirty="0" err="1"/>
              <a:t>inode</a:t>
            </a:r>
            <a:r>
              <a:rPr lang="en-US" altLang="zh-CN" sz="2000" b="0" dirty="0"/>
              <a:t>.</a:t>
            </a:r>
            <a:endParaRPr lang="en-US" altLang="zh-CN" sz="2000" b="0" dirty="0"/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331970" y="728980"/>
            <a:ext cx="45948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对于每一个文件系统的</a:t>
            </a:r>
            <a:r>
              <a:rPr lang="en-US" altLang="zh-CN" sz="1600"/>
              <a:t>client</a:t>
            </a:r>
            <a:r>
              <a:rPr lang="zh-CN" altLang="en-US" sz="1600"/>
              <a:t>，实际上就是一个</a:t>
            </a:r>
            <a:r>
              <a:rPr lang="en-US" altLang="zh-CN" sz="1600"/>
              <a:t>process</a:t>
            </a:r>
            <a:r>
              <a:rPr lang="zh-CN" altLang="en-US" sz="1600"/>
              <a:t>，在用户登录之后创建的第一个</a:t>
            </a:r>
            <a:r>
              <a:rPr lang="en-US" altLang="zh-CN" sz="1600"/>
              <a:t>child process</a:t>
            </a:r>
            <a:r>
              <a:rPr lang="zh-CN" altLang="en-US" sz="1600"/>
              <a:t>称作</a:t>
            </a:r>
            <a:r>
              <a:rPr lang="en-US" altLang="zh-CN" sz="1600"/>
              <a:t>shared process</a:t>
            </a:r>
            <a:r>
              <a:rPr lang="zh-CN" altLang="en-US" sz="1600"/>
              <a:t>，其对应的</a:t>
            </a:r>
            <a:r>
              <a:rPr lang="en-US" altLang="zh-CN" sz="1600"/>
              <a:t>principal</a:t>
            </a:r>
            <a:r>
              <a:rPr lang="zh-CN" altLang="en-US" sz="1600"/>
              <a:t>就是用户登录时使用的</a:t>
            </a:r>
            <a:r>
              <a:rPr lang="en-US" altLang="zh-CN" sz="1600"/>
              <a:t>userID</a:t>
            </a:r>
            <a:r>
              <a:rPr lang="zh-CN" altLang="en-US" sz="1600"/>
              <a:t>。之后在通过</a:t>
            </a:r>
            <a:r>
              <a:rPr lang="en-US" altLang="zh-CN" sz="1600"/>
              <a:t>shared process</a:t>
            </a:r>
            <a:r>
              <a:rPr lang="zh-CN" altLang="en-US" sz="1600"/>
              <a:t>进行</a:t>
            </a:r>
            <a:r>
              <a:rPr lang="en-US" altLang="zh-CN" sz="1600"/>
              <a:t>fork</a:t>
            </a:r>
            <a:r>
              <a:rPr lang="zh-CN" altLang="en-US" sz="1600"/>
              <a:t>的时候会共享这个</a:t>
            </a:r>
            <a:r>
              <a:rPr lang="en-US" altLang="zh-CN" sz="1600"/>
              <a:t>userID</a:t>
            </a:r>
            <a:r>
              <a:rPr lang="zh-CN" altLang="en-US" sz="1600"/>
              <a:t>，但是有过期时间。</a:t>
            </a:r>
            <a:endParaRPr lang="zh-CN" altLang="en-US" sz="16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2868ff75-5855-432a-a4f1-4143b064c410"/>
  <p:tag name="COMMONDATA" val="eyJoZGlkIjoiMmI2Y2RmNTUyOTczOGJhOTliNTg4NWMyMmQ4YTkzNjMifQ=="/>
</p:tagLst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BE374B"/>
          </a:solidFill>
          <a:tailEnd type="arrow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0</TotalTime>
  <Words>17238</Words>
  <Application>WPS 演示</Application>
  <PresentationFormat>全屏显示(16:10)</PresentationFormat>
  <Paragraphs>706</Paragraphs>
  <Slides>59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6" baseType="lpstr">
      <vt:lpstr>Arial</vt:lpstr>
      <vt:lpstr>宋体</vt:lpstr>
      <vt:lpstr>Wingdings</vt:lpstr>
      <vt:lpstr>等线</vt:lpstr>
      <vt:lpstr>微软雅黑 Light</vt:lpstr>
      <vt:lpstr>PingFang SC</vt:lpstr>
      <vt:lpstr>微软雅黑</vt:lpstr>
      <vt:lpstr>MS PGothic</vt:lpstr>
      <vt:lpstr>Calibri</vt:lpstr>
      <vt:lpstr>Arial Unicode MS</vt:lpstr>
      <vt:lpstr>Consolas</vt:lpstr>
      <vt:lpstr>楷体</vt:lpstr>
      <vt:lpstr>Myriad Pro Light SemiCond</vt:lpstr>
      <vt:lpstr>ksdb</vt:lpstr>
      <vt:lpstr>Consolas</vt:lpstr>
      <vt:lpstr>Arial Narrow</vt:lpstr>
      <vt:lpstr>1_Office 主题​​</vt:lpstr>
      <vt:lpstr>Authentication &amp; Password</vt:lpstr>
      <vt:lpstr>Review</vt:lpstr>
      <vt:lpstr>Threat Model: Assumptions</vt:lpstr>
      <vt:lpstr>Threat Model: Assumptions</vt:lpstr>
      <vt:lpstr>Guard Model</vt:lpstr>
      <vt:lpstr>Guard Model of Security</vt:lpstr>
      <vt:lpstr>Complete Mediation</vt:lpstr>
      <vt:lpstr>Designing the Guard</vt:lpstr>
      <vt:lpstr>Example: Unix FS</vt:lpstr>
      <vt:lpstr>Example: Web Server</vt:lpstr>
      <vt:lpstr>Example: Firewall</vt:lpstr>
      <vt:lpstr>What Can Go Wrong?</vt:lpstr>
      <vt:lpstr>Bypassing Complete Mediation</vt:lpstr>
      <vt:lpstr>Example: Paymaxx.com (2005)</vt:lpstr>
      <vt:lpstr>Example: SQL Injection</vt:lpstr>
      <vt:lpstr>SQL Injection</vt:lpstr>
      <vt:lpstr>Authentication: Password</vt:lpstr>
      <vt:lpstr>Authentication: Who Are You?</vt:lpstr>
      <vt:lpstr>Authentication: Password</vt:lpstr>
      <vt:lpstr>An Example: Guessing Password (Tenex)</vt:lpstr>
      <vt:lpstr>Problem: Guess One Character at a Time</vt:lpstr>
      <vt:lpstr>Timing Attack: Guess One Character at a Time</vt:lpstr>
      <vt:lpstr>Timing Attack: Guess One Character at a Time</vt:lpstr>
      <vt:lpstr>Idea: Store Hash of Password</vt:lpstr>
      <vt:lpstr>Store Hash of Password</vt:lpstr>
      <vt:lpstr>Store Hash of Password</vt:lpstr>
      <vt:lpstr>Store Hash of Password</vt:lpstr>
      <vt:lpstr>Password Statistics (32M Password, 2009)</vt:lpstr>
      <vt:lpstr>30 Most Used Passwords in 2022</vt:lpstr>
      <vt:lpstr>Store Hash of Password</vt:lpstr>
      <vt:lpstr>Salting</vt:lpstr>
      <vt:lpstr>Salting</vt:lpstr>
      <vt:lpstr>Bootstrap Authentication</vt:lpstr>
      <vt:lpstr>Session Cookies: Strawman</vt:lpstr>
      <vt:lpstr>Session Cookies: Strawman</vt:lpstr>
      <vt:lpstr>Phishing Attacks(钓鱼攻击)</vt:lpstr>
      <vt:lpstr>Key Problem of Password</vt:lpstr>
      <vt:lpstr>Technique 1: challenge-response scheme</vt:lpstr>
      <vt:lpstr>Technique 1: challenge-response scheme</vt:lpstr>
      <vt:lpstr>Tech 2: use passwords to authenticate the server</vt:lpstr>
      <vt:lpstr>Tech 2: use passwords to authenticate the server</vt:lpstr>
      <vt:lpstr>Tech 3: turn offline into online attack</vt:lpstr>
      <vt:lpstr>"Sitekey"</vt:lpstr>
      <vt:lpstr>Tech 3: turn offline into online attack</vt:lpstr>
      <vt:lpstr>Tech 4: Specific password</vt:lpstr>
      <vt:lpstr>Tech 5: one-time passwords</vt:lpstr>
      <vt:lpstr>Tech 5: one-time passwords</vt:lpstr>
      <vt:lpstr>Google's App-specific password</vt:lpstr>
      <vt:lpstr>Tech 6: bind authentication and request authorization</vt:lpstr>
      <vt:lpstr>Tech 7: FIDO: Replace the Password</vt:lpstr>
      <vt:lpstr>PowerPoint 演示文稿</vt:lpstr>
      <vt:lpstr>Three Bindings</vt:lpstr>
      <vt:lpstr>Bootstrapping</vt:lpstr>
      <vt:lpstr>Security Principles </vt:lpstr>
      <vt:lpstr>Principle of Least Privilege</vt:lpstr>
      <vt:lpstr>Least Trust</vt:lpstr>
      <vt:lpstr>Users Make Mistakes</vt:lpstr>
      <vt:lpstr>Cost of Security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李昱翰</cp:lastModifiedBy>
  <cp:revision>1634</cp:revision>
  <cp:lastPrinted>2020-03-02T13:38:00Z</cp:lastPrinted>
  <dcterms:created xsi:type="dcterms:W3CDTF">2017-11-24T09:35:00Z</dcterms:created>
  <dcterms:modified xsi:type="dcterms:W3CDTF">2023-01-01T08:00:45Z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4D47D1E0F4CB4E178EE4D417DCF81646</vt:lpwstr>
  </property>
  <property fmtid="{D5CDD505-2E9C-101B-9397-08002B2CF9AE}" pid="3" name="KSOProductBuildVer">
    <vt:lpwstr>2052-11.1.0.12980</vt:lpwstr>
  </property>
</Properties>
</file>